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3" r:id="rId2"/>
    <p:sldId id="341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6" r:id="rId17"/>
    <p:sldId id="357" r:id="rId18"/>
    <p:sldId id="358" r:id="rId19"/>
    <p:sldId id="307" r:id="rId20"/>
  </p:sldIdLst>
  <p:sldSz cx="12192000" cy="6858000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pos="506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orient="horz" pos="391" userDrawn="1">
          <p15:clr>
            <a:srgbClr val="A4A3A4"/>
          </p15:clr>
        </p15:guide>
        <p15:guide id="6" pos="710" userDrawn="1">
          <p15:clr>
            <a:srgbClr val="A4A3A4"/>
          </p15:clr>
        </p15:guide>
        <p15:guide id="7" orient="horz" pos="4065" userDrawn="1">
          <p15:clr>
            <a:srgbClr val="A4A3A4"/>
          </p15:clr>
        </p15:guide>
        <p15:guide id="8" orient="horz" pos="4247" userDrawn="1">
          <p15:clr>
            <a:srgbClr val="A4A3A4"/>
          </p15:clr>
        </p15:guide>
        <p15:guide id="10" orient="horz" pos="79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ноградов Павел Андреевич" initials="ВПА" lastIdx="3" clrIdx="0">
    <p:extLst>
      <p:ext uri="{19B8F6BF-5375-455C-9EA6-DF929625EA0E}">
        <p15:presenceInfo xmlns:p15="http://schemas.microsoft.com/office/powerpoint/2012/main" xmlns="" userId="S-1-5-21-304342873-2070335358-2823543513-16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46882"/>
    <a:srgbClr val="485970"/>
    <a:srgbClr val="4E617A"/>
    <a:srgbClr val="556A85"/>
    <a:srgbClr val="7388A5"/>
    <a:srgbClr val="7A8FAA"/>
    <a:srgbClr val="627998"/>
    <a:srgbClr val="A8AEB5"/>
    <a:srgbClr val="3C3C3D"/>
    <a:srgbClr val="CE4D4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9290" autoAdjust="0"/>
  </p:normalViewPr>
  <p:slideViewPr>
    <p:cSldViewPr snapToGrid="0">
      <p:cViewPr varScale="1">
        <p:scale>
          <a:sx n="91" d="100"/>
          <a:sy n="91" d="100"/>
        </p:scale>
        <p:origin x="-534" y="-96"/>
      </p:cViewPr>
      <p:guideLst>
        <p:guide orient="horz" pos="391"/>
        <p:guide orient="horz" pos="4065"/>
        <p:guide orient="horz" pos="4247"/>
        <p:guide orient="horz" pos="799"/>
        <p:guide pos="506"/>
        <p:guide pos="7242"/>
        <p:guide pos="7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5E4EF-067B-4FDA-B40C-3668CD58E4E4}" type="datetimeFigureOut">
              <a:rPr lang="ru-RU" smtClean="0"/>
              <a:pPr/>
              <a:t>30.03.22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E2DA9-E64D-4ACE-B33A-EBC0AD6CC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916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E2DA9-E64D-4ACE-B33A-EBC0AD6CC9F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8877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3702-1C3B-4D74-B9A9-629955DA86F3}" type="datetimeFigureOut">
              <a:rPr lang="ru-RU" smtClean="0"/>
              <a:pPr/>
              <a:t>30.03.22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D284-0C67-40C0-BEEA-06D19B99C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901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3702-1C3B-4D74-B9A9-629955DA86F3}" type="datetimeFigureOut">
              <a:rPr lang="ru-RU" smtClean="0"/>
              <a:pPr/>
              <a:t>30.03.22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D284-0C67-40C0-BEEA-06D19B99C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0515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3702-1C3B-4D74-B9A9-629955DA86F3}" type="datetimeFigureOut">
              <a:rPr lang="ru-RU" smtClean="0"/>
              <a:pPr/>
              <a:t>30.03.22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D284-0C67-40C0-BEEA-06D19B99C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142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5440" y="96011"/>
            <a:ext cx="9505056" cy="74070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80000"/>
              </a:lnSpc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455" y="404664"/>
            <a:ext cx="672075" cy="365125"/>
          </a:xfrm>
          <a:prstGeom prst="rect">
            <a:avLst/>
          </a:prstGeom>
        </p:spPr>
        <p:txBody>
          <a:bodyPr/>
          <a:lstStyle>
            <a:lvl1pPr>
              <a:defRPr sz="2133" spc="-200">
                <a:solidFill>
                  <a:srgbClr val="DD1A3C"/>
                </a:solidFill>
                <a:latin typeface="AvantGardeGothicC" pitchFamily="82" charset="0"/>
              </a:defRPr>
            </a:lvl1pPr>
          </a:lstStyle>
          <a:p>
            <a:fld id="{E8EE243D-D7F2-4540-B46C-0E625ACAF3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5904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5440" y="96011"/>
            <a:ext cx="9505056" cy="74070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80000"/>
              </a:lnSpc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455" y="404664"/>
            <a:ext cx="672075" cy="365125"/>
          </a:xfrm>
          <a:prstGeom prst="rect">
            <a:avLst/>
          </a:prstGeom>
        </p:spPr>
        <p:txBody>
          <a:bodyPr/>
          <a:lstStyle>
            <a:lvl1pPr>
              <a:defRPr sz="2133" spc="-200">
                <a:solidFill>
                  <a:srgbClr val="DD1A3C"/>
                </a:solidFill>
                <a:latin typeface="AvantGardeGothicC" pitchFamily="82" charset="0"/>
              </a:defRPr>
            </a:lvl1pPr>
          </a:lstStyle>
          <a:p>
            <a:fld id="{E8EE243D-D7F2-4540-B46C-0E625ACAF3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2169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5440" y="96011"/>
            <a:ext cx="9505056" cy="74070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80000"/>
              </a:lnSpc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455" y="404664"/>
            <a:ext cx="672075" cy="365125"/>
          </a:xfrm>
          <a:prstGeom prst="rect">
            <a:avLst/>
          </a:prstGeom>
        </p:spPr>
        <p:txBody>
          <a:bodyPr/>
          <a:lstStyle>
            <a:lvl1pPr>
              <a:defRPr sz="2133" spc="-200">
                <a:solidFill>
                  <a:srgbClr val="DD1A3C"/>
                </a:solidFill>
                <a:latin typeface="AvantGardeGothicC" pitchFamily="82" charset="0"/>
              </a:defRPr>
            </a:lvl1pPr>
          </a:lstStyle>
          <a:p>
            <a:fld id="{E8EE243D-D7F2-4540-B46C-0E625ACAF3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940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3702-1C3B-4D74-B9A9-629955DA86F3}" type="datetimeFigureOut">
              <a:rPr lang="ru-RU" smtClean="0"/>
              <a:pPr/>
              <a:t>30.03.22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D284-0C67-40C0-BEEA-06D19B99C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68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3702-1C3B-4D74-B9A9-629955DA86F3}" type="datetimeFigureOut">
              <a:rPr lang="ru-RU" smtClean="0"/>
              <a:pPr/>
              <a:t>30.03.22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D284-0C67-40C0-BEEA-06D19B99C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19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3702-1C3B-4D74-B9A9-629955DA86F3}" type="datetimeFigureOut">
              <a:rPr lang="ru-RU" smtClean="0"/>
              <a:pPr/>
              <a:t>30.03.22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D284-0C67-40C0-BEEA-06D19B99C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623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3702-1C3B-4D74-B9A9-629955DA86F3}" type="datetimeFigureOut">
              <a:rPr lang="ru-RU" smtClean="0"/>
              <a:pPr/>
              <a:t>30.03.22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D284-0C67-40C0-BEEA-06D19B99C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71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3702-1C3B-4D74-B9A9-629955DA86F3}" type="datetimeFigureOut">
              <a:rPr lang="ru-RU" smtClean="0"/>
              <a:pPr/>
              <a:t>30.03.22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D284-0C67-40C0-BEEA-06D19B99C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225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3702-1C3B-4D74-B9A9-629955DA86F3}" type="datetimeFigureOut">
              <a:rPr lang="ru-RU" smtClean="0"/>
              <a:pPr/>
              <a:t>30.03.22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D284-0C67-40C0-BEEA-06D19B99C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310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3702-1C3B-4D74-B9A9-629955DA86F3}" type="datetimeFigureOut">
              <a:rPr lang="ru-RU" smtClean="0"/>
              <a:pPr/>
              <a:t>30.03.22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D284-0C67-40C0-BEEA-06D19B99C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264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3702-1C3B-4D74-B9A9-629955DA86F3}" type="datetimeFigureOut">
              <a:rPr lang="ru-RU" smtClean="0"/>
              <a:pPr/>
              <a:t>30.03.22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D284-0C67-40C0-BEEA-06D19B99C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50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3702-1C3B-4D74-B9A9-629955DA86F3}" type="datetimeFigureOut">
              <a:rPr lang="ru-RU" smtClean="0"/>
              <a:pPr/>
              <a:t>30.03.22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5D284-0C67-40C0-BEEA-06D19B99C8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056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csc@rt.ru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gisz.rosminzdrav.ru/materials/3559" TargetMode="External"/><Relationship Id="rId2" Type="http://schemas.openxmlformats.org/officeDocument/2006/relationships/hyperlink" Target="https://svody.egisz.rosminzdrav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ortal.egisz.rosminzdrav.ru/materials/4061" TargetMode="External"/><Relationship Id="rId5" Type="http://schemas.openxmlformats.org/officeDocument/2006/relationships/hyperlink" Target="https://portal.egisz.rosminzdrav.ru/materials/4063" TargetMode="External"/><Relationship Id="rId4" Type="http://schemas.openxmlformats.org/officeDocument/2006/relationships/hyperlink" Target="https://portal.egisz.rosminzdrav.ru/materials/406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7435" y="4602632"/>
            <a:ext cx="10899240" cy="803751"/>
          </a:xfrm>
          <a:prstGeom prst="rect">
            <a:avLst/>
          </a:prstGeom>
          <a:solidFill>
            <a:srgbClr val="54688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8470" y="2811471"/>
            <a:ext cx="10909360" cy="1786205"/>
          </a:xfrm>
          <a:prstGeom prst="rect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7705" y="1860341"/>
            <a:ext cx="10899240" cy="956222"/>
          </a:xfrm>
          <a:prstGeom prst="rect">
            <a:avLst/>
          </a:prstGeom>
          <a:solidFill>
            <a:schemeClr val="bg1">
              <a:alpha val="7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341" y="1897391"/>
            <a:ext cx="2963547" cy="83791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07705" y="1860341"/>
            <a:ext cx="606741" cy="946986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8469" y="2820707"/>
            <a:ext cx="615978" cy="1781113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01763" y="2940740"/>
            <a:ext cx="1009491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ru-RU" altLang="ru-RU" sz="3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ЕГИСЗ</a:t>
            </a:r>
          </a:p>
          <a:p>
            <a:pPr eaLnBrk="1" hangingPunct="1">
              <a:spcAft>
                <a:spcPts val="600"/>
              </a:spcAft>
            </a:pPr>
            <a:r>
              <a:rPr lang="ru-RU" altLang="ru-RU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Федеральный реестр медицинских освидетельствований (РМО)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01763" y="4673804"/>
            <a:ext cx="99110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Вишневский Олег Владимирович</a:t>
            </a:r>
          </a:p>
          <a:p>
            <a:pPr eaLnBrk="1" hangingPunct="1"/>
            <a:r>
              <a:rPr lang="ru-RU" altLang="ru-RU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ООО «</a:t>
            </a:r>
            <a:r>
              <a:rPr lang="ru-RU" altLang="ru-RU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Цифромед</a:t>
            </a:r>
            <a:r>
              <a:rPr lang="ru-RU" altLang="ru-RU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7705" y="4601820"/>
            <a:ext cx="606741" cy="803751"/>
          </a:xfrm>
          <a:prstGeom prst="rect">
            <a:avLst/>
          </a:prstGeom>
          <a:solidFill>
            <a:srgbClr val="333F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18059" y="6077135"/>
            <a:ext cx="2173942" cy="369332"/>
          </a:xfrm>
          <a:prstGeom prst="rect">
            <a:avLst/>
          </a:prstGeom>
          <a:solidFill>
            <a:srgbClr val="D37E82"/>
          </a:solidFill>
        </p:spPr>
        <p:txBody>
          <a:bodyPr wrap="square">
            <a:spAutoFit/>
          </a:bodyPr>
          <a:lstStyle/>
          <a:p>
            <a:pPr algn="r"/>
            <a:r>
              <a:rPr lang="ru-RU" altLang="ru-RU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МОСКВА, 2022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0874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09221" cy="1021278"/>
          </a:xfrm>
          <a:prstGeom prst="rect">
            <a:avLst/>
          </a:prstGeom>
          <a:solidFill>
            <a:srgbClr val="546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015308"/>
            <a:ext cx="1220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427" y="4681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" name="TextBox 35"/>
          <p:cNvSpPr txBox="1">
            <a:spLocks noChangeArrowheads="1"/>
          </p:cNvSpPr>
          <p:nvPr/>
        </p:nvSpPr>
        <p:spPr bwMode="auto">
          <a:xfrm>
            <a:off x="1067979" y="329983"/>
            <a:ext cx="9849737" cy="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РМО. Карточка заполнения СЭМД. Раздел «Информация о пациенте»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600" dirty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«Данные о пациенте» и «Документ, удостоверяющий личность»</a:t>
            </a:r>
            <a:r>
              <a:rPr lang="ru-RU" altLang="ru-RU" sz="1600" dirty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E858945-6385-4013-BC37-8B765E052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7" y="1101467"/>
            <a:ext cx="7937859" cy="54665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3CBDC99-2199-4551-8169-1D58AA84B759}"/>
              </a:ext>
            </a:extLst>
          </p:cNvPr>
          <p:cNvSpPr txBox="1"/>
          <p:nvPr/>
        </p:nvSpPr>
        <p:spPr>
          <a:xfrm>
            <a:off x="8215085" y="1568879"/>
            <a:ext cx="36140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Поля в блоках «Данные о пациенте» и «Документ, удостоверяющий личность» </a:t>
            </a:r>
            <a:r>
              <a:rPr lang="ru-RU" dirty="0" err="1"/>
              <a:t>предзаполняются</a:t>
            </a:r>
            <a:r>
              <a:rPr lang="ru-RU" dirty="0"/>
              <a:t> автоматически введенными данными с первоначальной формы создания документа.</a:t>
            </a:r>
          </a:p>
          <a:p>
            <a:endParaRPr lang="ru-RU" dirty="0"/>
          </a:p>
          <a:p>
            <a:r>
              <a:rPr lang="ru-RU" dirty="0"/>
              <a:t>1. Дополнительно требуется заполнить поля «</a:t>
            </a:r>
            <a:r>
              <a:rPr lang="ru-RU" b="1" dirty="0"/>
              <a:t>Кем выдан</a:t>
            </a:r>
            <a:r>
              <a:rPr lang="ru-RU" dirty="0"/>
              <a:t>», «</a:t>
            </a:r>
            <a:r>
              <a:rPr lang="ru-RU" b="1" dirty="0"/>
              <a:t>Код подразделения</a:t>
            </a:r>
            <a:r>
              <a:rPr lang="ru-RU" dirty="0"/>
              <a:t>» и «</a:t>
            </a:r>
            <a:r>
              <a:rPr lang="ru-RU" b="1" dirty="0"/>
              <a:t>Дата выдачи</a:t>
            </a:r>
            <a:r>
              <a:rPr lang="ru-RU" dirty="0"/>
              <a:t>».</a:t>
            </a:r>
          </a:p>
          <a:p>
            <a:endParaRPr lang="ru-RU" dirty="0"/>
          </a:p>
          <a:p>
            <a:r>
              <a:rPr lang="ru-RU" dirty="0"/>
              <a:t>Чек-бокс «Данные отсутствуют» возможно активировать в случае действительного отсутствия сведений по выбранному типу документа.</a:t>
            </a:r>
          </a:p>
        </p:txBody>
      </p:sp>
    </p:spTree>
    <p:extLst>
      <p:ext uri="{BB962C8B-B14F-4D97-AF65-F5344CB8AC3E}">
        <p14:creationId xmlns:p14="http://schemas.microsoft.com/office/powerpoint/2010/main" xmlns="" val="1358576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09221" cy="1021278"/>
          </a:xfrm>
          <a:prstGeom prst="rect">
            <a:avLst/>
          </a:prstGeom>
          <a:solidFill>
            <a:srgbClr val="546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015308"/>
            <a:ext cx="1220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427" y="46810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" name="TextBox 35"/>
          <p:cNvSpPr txBox="1">
            <a:spLocks noChangeArrowheads="1"/>
          </p:cNvSpPr>
          <p:nvPr/>
        </p:nvSpPr>
        <p:spPr bwMode="auto">
          <a:xfrm>
            <a:off x="1067979" y="329983"/>
            <a:ext cx="9849737" cy="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РМО. Карточка заполнения СЭМД. Раздел «Информация о пациенте»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600" dirty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«Медицинское страхование» и «Адрес»</a:t>
            </a:r>
            <a:r>
              <a:rPr lang="ru-RU" altLang="ru-RU" sz="1600" dirty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1DE69D5-CAF9-4B9B-A32F-A3752125C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8088"/>
            <a:ext cx="7879067" cy="55574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46DBAC-3CE8-4BF1-B4E5-4C19E5FF3C0B}"/>
              </a:ext>
            </a:extLst>
          </p:cNvPr>
          <p:cNvSpPr txBox="1"/>
          <p:nvPr/>
        </p:nvSpPr>
        <p:spPr>
          <a:xfrm>
            <a:off x="8135572" y="1151436"/>
            <a:ext cx="3614057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1. </a:t>
            </a:r>
            <a:r>
              <a:rPr lang="ru-RU" dirty="0"/>
              <a:t>Данные по медицинскому страхованию можно ввести указав медицинский полис и его характеристики, но доступно не указание этих сведений выбрав чек-бокс </a:t>
            </a:r>
            <a:r>
              <a:rPr lang="ru-RU" b="1" dirty="0"/>
              <a:t>«Данные отсутствуют»</a:t>
            </a:r>
            <a:r>
              <a:rPr lang="ru-RU" dirty="0"/>
              <a:t> и заполнив из справочника </a:t>
            </a:r>
            <a:r>
              <a:rPr lang="ru-RU" b="1" dirty="0"/>
              <a:t>причину отсутствия информации</a:t>
            </a:r>
            <a:r>
              <a:rPr lang="ru-RU" dirty="0"/>
              <a:t>.</a:t>
            </a:r>
          </a:p>
          <a:p>
            <a:pPr>
              <a:spcBef>
                <a:spcPts val="600"/>
              </a:spcBef>
            </a:pPr>
            <a:r>
              <a:rPr lang="ru-RU" b="1" dirty="0"/>
              <a:t>2. </a:t>
            </a:r>
            <a:r>
              <a:rPr lang="ru-RU" dirty="0"/>
              <a:t>В блоке «Адрес» указывается либо адрес по месту жительства либо адрес по месту постоянной регистрации. </a:t>
            </a:r>
          </a:p>
          <a:p>
            <a:pPr>
              <a:spcBef>
                <a:spcPts val="600"/>
              </a:spcBef>
            </a:pPr>
            <a:r>
              <a:rPr lang="ru-RU" dirty="0"/>
              <a:t>Поля помеченные </a:t>
            </a:r>
            <a:r>
              <a:rPr lang="ru-RU" b="1" dirty="0"/>
              <a:t>* </a:t>
            </a:r>
            <a:r>
              <a:rPr lang="ru-RU" dirty="0"/>
              <a:t>- обязательны для заполнения. </a:t>
            </a:r>
          </a:p>
          <a:p>
            <a:pPr>
              <a:spcBef>
                <a:spcPts val="600"/>
              </a:spcBef>
            </a:pPr>
            <a:r>
              <a:rPr lang="ru-RU" b="1" dirty="0"/>
              <a:t>3.</a:t>
            </a:r>
            <a:r>
              <a:rPr lang="ru-RU" dirty="0"/>
              <a:t> После ввода всех данных требуется </a:t>
            </a:r>
            <a:r>
              <a:rPr lang="ru-RU" b="1" dirty="0"/>
              <a:t>сохранить изменения </a:t>
            </a:r>
            <a:r>
              <a:rPr lang="ru-RU" dirty="0"/>
              <a:t>и перейти к разделу Связанные документы.</a:t>
            </a:r>
          </a:p>
        </p:txBody>
      </p:sp>
    </p:spTree>
    <p:extLst>
      <p:ext uri="{BB962C8B-B14F-4D97-AF65-F5344CB8AC3E}">
        <p14:creationId xmlns:p14="http://schemas.microsoft.com/office/powerpoint/2010/main" xmlns="" val="687478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09221" cy="1021278"/>
          </a:xfrm>
          <a:prstGeom prst="rect">
            <a:avLst/>
          </a:prstGeom>
          <a:solidFill>
            <a:srgbClr val="546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015308"/>
            <a:ext cx="1220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427" y="4681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" name="TextBox 35"/>
          <p:cNvSpPr txBox="1">
            <a:spLocks noChangeArrowheads="1"/>
          </p:cNvSpPr>
          <p:nvPr/>
        </p:nvSpPr>
        <p:spPr bwMode="auto">
          <a:xfrm>
            <a:off x="1067979" y="181318"/>
            <a:ext cx="9849737" cy="6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РМО. Карточка заполнения СЭМД. Раздел «Связанные документы»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400" dirty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СЭМД </a:t>
            </a:r>
            <a:r>
              <a:rPr lang="ru-RU" sz="1400" b="0" i="0" dirty="0">
                <a:solidFill>
                  <a:srgbClr val="1D2835"/>
                </a:solidFill>
                <a:effectLst/>
                <a:latin typeface="Roboto" panose="02000000000000000000" pitchFamily="2" charset="0"/>
              </a:rPr>
              <a:t>Медицинское заключение об отсутствии медицинских противопоказаний к владению оружием</a:t>
            </a:r>
            <a:r>
              <a:rPr lang="ru-RU" altLang="ru-RU" sz="1400" dirty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3E1A55D-2994-4DC2-97EF-DF8653900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2209"/>
            <a:ext cx="8512833" cy="56827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9957101-5454-47D0-A39B-55C69AA69855}"/>
              </a:ext>
            </a:extLst>
          </p:cNvPr>
          <p:cNvSpPr txBox="1"/>
          <p:nvPr/>
        </p:nvSpPr>
        <p:spPr>
          <a:xfrm>
            <a:off x="8512833" y="1190657"/>
            <a:ext cx="361405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Для </a:t>
            </a:r>
            <a:r>
              <a:rPr lang="ru-RU" sz="1600" dirty="0">
                <a:ea typeface="Tahoma" panose="020B0604030504040204" pitchFamily="34" charset="0"/>
                <a:cs typeface="Tahoma" panose="020B0604030504040204" pitchFamily="34" charset="0"/>
              </a:rPr>
              <a:t>СЭМД «</a:t>
            </a:r>
            <a:r>
              <a:rPr lang="ru-RU" sz="1600" b="0" i="0" dirty="0">
                <a:solidFill>
                  <a:srgbClr val="1D2835"/>
                </a:solidFill>
                <a:effectLst/>
              </a:rPr>
              <a:t>Медицинское заключение об отсутствии медицинских противопоказаний к владению оружием» в связанных документах необходимо внести сведения </a:t>
            </a:r>
            <a:r>
              <a:rPr lang="ru-RU" sz="1600" b="1" i="0" dirty="0">
                <a:solidFill>
                  <a:srgbClr val="1D2835"/>
                </a:solidFill>
                <a:effectLst/>
              </a:rPr>
              <a:t>по 4 документам</a:t>
            </a:r>
            <a:r>
              <a:rPr lang="ru-RU" sz="1600" b="0" i="0" dirty="0">
                <a:solidFill>
                  <a:srgbClr val="1D2835"/>
                </a:solidFill>
                <a:effectLst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1D2835"/>
                </a:solidFill>
              </a:rPr>
              <a:t>Медицинское заключение об отсутствии в организме психотропных…</a:t>
            </a:r>
            <a:r>
              <a:rPr lang="en-US" sz="1600" dirty="0">
                <a:solidFill>
                  <a:srgbClr val="1D2835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1D2835"/>
                </a:solidFill>
              </a:rPr>
              <a:t>Медицинская справка от Психиатра-нарколога</a:t>
            </a:r>
            <a:r>
              <a:rPr lang="en-US" sz="1600" dirty="0">
                <a:solidFill>
                  <a:srgbClr val="1D2835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Медицинская справка от Офтальмолога</a:t>
            </a:r>
            <a:r>
              <a:rPr lang="en-US" sz="1600" dirty="0"/>
              <a:t>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Медицинская справка от психиатра.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  <a:p>
            <a:r>
              <a:rPr lang="ru-RU" sz="1600" dirty="0"/>
              <a:t>По всем документам необходимо заполнить:</a:t>
            </a:r>
          </a:p>
          <a:p>
            <a:r>
              <a:rPr lang="ru-RU" sz="1600" dirty="0"/>
              <a:t>1. </a:t>
            </a:r>
            <a:r>
              <a:rPr lang="ru-RU" sz="1600" b="1" dirty="0"/>
              <a:t>«Дата выдачи документа»</a:t>
            </a:r>
          </a:p>
          <a:p>
            <a:r>
              <a:rPr lang="ru-RU" sz="1600" dirty="0"/>
              <a:t>3.  </a:t>
            </a:r>
            <a:r>
              <a:rPr lang="ru-RU" sz="1600" b="1" dirty="0"/>
              <a:t>«МО, выдавшая документ»</a:t>
            </a:r>
            <a:r>
              <a:rPr lang="ru-RU" sz="1600" dirty="0"/>
              <a:t> и </a:t>
            </a:r>
            <a:r>
              <a:rPr lang="ru-RU" sz="1600" b="1" dirty="0"/>
              <a:t>«Уникальный идентификатор документа»</a:t>
            </a:r>
            <a:r>
              <a:rPr lang="ru-RU" sz="1600" dirty="0"/>
              <a:t>, если таких сведений нет, то можно выбрать </a:t>
            </a:r>
            <a:r>
              <a:rPr lang="ru-RU" sz="1600" b="1" dirty="0"/>
              <a:t>2. Данные отсутствуют</a:t>
            </a:r>
            <a:r>
              <a:rPr lang="ru-RU" sz="1600" dirty="0"/>
              <a:t> и указать причину.</a:t>
            </a:r>
          </a:p>
        </p:txBody>
      </p:sp>
    </p:spTree>
    <p:extLst>
      <p:ext uri="{BB962C8B-B14F-4D97-AF65-F5344CB8AC3E}">
        <p14:creationId xmlns:p14="http://schemas.microsoft.com/office/powerpoint/2010/main" xmlns="" val="88260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09221" cy="1021278"/>
          </a:xfrm>
          <a:prstGeom prst="rect">
            <a:avLst/>
          </a:prstGeom>
          <a:solidFill>
            <a:srgbClr val="546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015308"/>
            <a:ext cx="1220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427" y="4681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" name="TextBox 35">
            <a:extLst>
              <a:ext uri="{FF2B5EF4-FFF2-40B4-BE49-F238E27FC236}">
                <a16:creationId xmlns:a16="http://schemas.microsoft.com/office/drawing/2014/main" xmlns="" id="{7FF01C68-7FAB-4386-BD41-06BC16AC3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979" y="181318"/>
            <a:ext cx="9849737" cy="87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РМО. Карточка заполнения СЭМД. Раздел «Связанные документы»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400" dirty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СЭМД </a:t>
            </a:r>
            <a:r>
              <a:rPr lang="ru-RU" sz="1400" b="0" i="0" dirty="0">
                <a:solidFill>
                  <a:srgbClr val="1D2835"/>
                </a:solidFill>
                <a:effectLst/>
                <a:latin typeface="Roboto" panose="02000000000000000000" pitchFamily="2" charset="0"/>
              </a:rPr>
              <a:t>Медицинское заключение об отсутствии в организме наркотических средств, психотропных веществ и их метаболитов)</a:t>
            </a:r>
            <a:endParaRPr lang="ru-RU" altLang="ru-RU" sz="1400" dirty="0">
              <a:solidFill>
                <a:srgbClr val="2626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751BD3-9C31-4726-AB48-1B324757D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97" y="1068088"/>
            <a:ext cx="10858500" cy="39147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D736859-E99E-4DB4-9266-AAB4AD585931}"/>
              </a:ext>
            </a:extLst>
          </p:cNvPr>
          <p:cNvSpPr txBox="1"/>
          <p:nvPr/>
        </p:nvSpPr>
        <p:spPr>
          <a:xfrm>
            <a:off x="417862" y="4679292"/>
            <a:ext cx="11563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Для </a:t>
            </a:r>
            <a:r>
              <a:rPr lang="ru-RU" sz="1600" dirty="0">
                <a:ea typeface="Tahoma" panose="020B0604030504040204" pitchFamily="34" charset="0"/>
                <a:cs typeface="Tahoma" panose="020B0604030504040204" pitchFamily="34" charset="0"/>
              </a:rPr>
              <a:t>СЭМД </a:t>
            </a:r>
            <a:r>
              <a:rPr lang="ru-RU" sz="1600" dirty="0">
                <a:solidFill>
                  <a:srgbClr val="1D2835"/>
                </a:solidFill>
              </a:rPr>
              <a:t>«Медицинское заключение об отсутствии в организме наркотических средств, психотропных веществ и их метаболитов» </a:t>
            </a:r>
            <a:r>
              <a:rPr lang="ru-RU" sz="1600" b="0" i="0" dirty="0">
                <a:solidFill>
                  <a:srgbClr val="1D2835"/>
                </a:solidFill>
                <a:effectLst/>
              </a:rPr>
              <a:t>необходимо внести сведения </a:t>
            </a:r>
            <a:r>
              <a:rPr lang="ru-RU" sz="1600" b="1" i="0" dirty="0">
                <a:solidFill>
                  <a:srgbClr val="1D2835"/>
                </a:solidFill>
                <a:effectLst/>
              </a:rPr>
              <a:t>по 1-й справки</a:t>
            </a:r>
            <a:r>
              <a:rPr lang="ru-RU" sz="1600" b="0" i="0" dirty="0">
                <a:solidFill>
                  <a:srgbClr val="1D2835"/>
                </a:solidFill>
                <a:effectLst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1D2835"/>
                </a:solidFill>
              </a:rPr>
              <a:t>Медицинская справка  о результатах химико-токсикологических исследований.</a:t>
            </a:r>
          </a:p>
          <a:p>
            <a:endParaRPr lang="ru-RU" sz="1600" dirty="0"/>
          </a:p>
          <a:p>
            <a:r>
              <a:rPr lang="ru-RU" sz="1600" dirty="0"/>
              <a:t>На скрине - пример заполнения когда выбран чек-бокс отсутствия сведений по ссылки на документ. </a:t>
            </a:r>
          </a:p>
        </p:txBody>
      </p:sp>
    </p:spTree>
    <p:extLst>
      <p:ext uri="{BB962C8B-B14F-4D97-AF65-F5344CB8AC3E}">
        <p14:creationId xmlns:p14="http://schemas.microsoft.com/office/powerpoint/2010/main" xmlns="" val="1952346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09221" cy="1021278"/>
          </a:xfrm>
          <a:prstGeom prst="rect">
            <a:avLst/>
          </a:prstGeom>
          <a:solidFill>
            <a:srgbClr val="546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015308"/>
            <a:ext cx="1220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427" y="4681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" name="TextBox 35"/>
          <p:cNvSpPr txBox="1">
            <a:spLocks noChangeArrowheads="1"/>
          </p:cNvSpPr>
          <p:nvPr/>
        </p:nvSpPr>
        <p:spPr bwMode="auto">
          <a:xfrm>
            <a:off x="1067979" y="329983"/>
            <a:ext cx="9849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РМО. Карточка заполнения СЭМД. Источник оплаты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103B074-5E38-41F6-A082-A0D2D8C45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8088"/>
            <a:ext cx="12192000" cy="39582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57AF7E8-3316-421D-875E-43B327445A3E}"/>
              </a:ext>
            </a:extLst>
          </p:cNvPr>
          <p:cNvSpPr txBox="1"/>
          <p:nvPr/>
        </p:nvSpPr>
        <p:spPr>
          <a:xfrm>
            <a:off x="211200" y="5204578"/>
            <a:ext cx="115632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D2835"/>
                </a:solidFill>
              </a:rPr>
              <a:t>На вкладке «Источник оплаты» требуется указать «Номер договора» и «ИНН», срок действия документа если отсутствует то выбрать «Данные отсутствуют». </a:t>
            </a:r>
          </a:p>
          <a:p>
            <a:r>
              <a:rPr lang="ru-RU" sz="1600" b="1" dirty="0">
                <a:solidFill>
                  <a:srgbClr val="1D2835"/>
                </a:solidFill>
              </a:rPr>
              <a:t>!!! В дальнейшем раздел «Источник оплаты» и «ИНН» будут необязательны для заполнения. Ожидаемая дата 01.04.2022.</a:t>
            </a:r>
          </a:p>
          <a:p>
            <a:endParaRPr lang="ru-RU" sz="1600" b="1" dirty="0">
              <a:solidFill>
                <a:srgbClr val="1D2835"/>
              </a:solidFill>
            </a:endParaRPr>
          </a:p>
          <a:p>
            <a:r>
              <a:rPr lang="ru-RU" sz="1600" dirty="0">
                <a:solidFill>
                  <a:srgbClr val="1D2835"/>
                </a:solidFill>
              </a:rPr>
              <a:t>После ввода сведений об источнике оплаты требуется </a:t>
            </a:r>
            <a:r>
              <a:rPr lang="ru-RU" sz="1600" b="1" dirty="0">
                <a:solidFill>
                  <a:srgbClr val="1D2835"/>
                </a:solidFill>
              </a:rPr>
              <a:t>сохранить изменения (1) </a:t>
            </a:r>
            <a:r>
              <a:rPr lang="ru-RU" sz="1600" dirty="0">
                <a:solidFill>
                  <a:srgbClr val="1D2835"/>
                </a:solidFill>
              </a:rPr>
              <a:t>и </a:t>
            </a:r>
            <a:r>
              <a:rPr lang="ru-RU" sz="1600" b="1" dirty="0">
                <a:solidFill>
                  <a:srgbClr val="1D2835"/>
                </a:solidFill>
              </a:rPr>
              <a:t>сформировать (2)</a:t>
            </a:r>
            <a:r>
              <a:rPr lang="ru-RU" sz="1600" dirty="0">
                <a:solidFill>
                  <a:srgbClr val="1D2835"/>
                </a:solidFill>
              </a:rPr>
              <a:t> документ.</a:t>
            </a:r>
          </a:p>
          <a:p>
            <a:r>
              <a:rPr lang="ru-RU" sz="1600" dirty="0">
                <a:solidFill>
                  <a:srgbClr val="1D2835"/>
                </a:solidFill>
              </a:rPr>
              <a:t>При необходимости можно </a:t>
            </a:r>
            <a:r>
              <a:rPr lang="ru-RU" sz="1600" b="1" dirty="0">
                <a:solidFill>
                  <a:srgbClr val="1D2835"/>
                </a:solidFill>
              </a:rPr>
              <a:t>удалить(2)</a:t>
            </a:r>
            <a:r>
              <a:rPr lang="ru-RU" sz="1600" dirty="0">
                <a:solidFill>
                  <a:srgbClr val="1D2835"/>
                </a:solidFill>
              </a:rPr>
              <a:t> или </a:t>
            </a:r>
            <a:r>
              <a:rPr lang="ru-RU" sz="1600" b="1" dirty="0">
                <a:solidFill>
                  <a:srgbClr val="1D2835"/>
                </a:solidFill>
              </a:rPr>
              <a:t>закрыть(2)</a:t>
            </a:r>
            <a:r>
              <a:rPr lang="ru-RU" sz="1600" dirty="0">
                <a:solidFill>
                  <a:srgbClr val="1D2835"/>
                </a:solidFill>
              </a:rPr>
              <a:t> черновик.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808519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09221" cy="1021278"/>
          </a:xfrm>
          <a:prstGeom prst="rect">
            <a:avLst/>
          </a:prstGeom>
          <a:solidFill>
            <a:srgbClr val="546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015308"/>
            <a:ext cx="1220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427" y="4681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" name="TextBox 35"/>
          <p:cNvSpPr txBox="1">
            <a:spLocks noChangeArrowheads="1"/>
          </p:cNvSpPr>
          <p:nvPr/>
        </p:nvSpPr>
        <p:spPr bwMode="auto">
          <a:xfrm>
            <a:off x="1067979" y="329983"/>
            <a:ext cx="9849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РМО. СЭМД в статусе «Сформировано». Подписание документа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8FD077D-9002-44D6-A97D-DC9B7F63B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00" y="1009339"/>
            <a:ext cx="10618716" cy="390405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F8CD32D-AAB7-4A9A-AC21-F662467DF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622" y="1015308"/>
            <a:ext cx="3799969" cy="21628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374118-CD68-4FDD-8660-9BA57066EDCE}"/>
              </a:ext>
            </a:extLst>
          </p:cNvPr>
          <p:cNvSpPr txBox="1"/>
          <p:nvPr/>
        </p:nvSpPr>
        <p:spPr>
          <a:xfrm>
            <a:off x="211200" y="5204578"/>
            <a:ext cx="1156329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D2835"/>
                </a:solidFill>
              </a:rPr>
              <a:t>1 .</a:t>
            </a:r>
            <a:r>
              <a:rPr lang="ru-RU" sz="1600" dirty="0">
                <a:solidFill>
                  <a:srgbClr val="1D2835"/>
                </a:solidFill>
              </a:rPr>
              <a:t>После формирования СЭМД Медицинскому работнику доступно его </a:t>
            </a:r>
            <a:r>
              <a:rPr lang="ru-RU" sz="1600" b="1" dirty="0">
                <a:solidFill>
                  <a:srgbClr val="1D2835"/>
                </a:solidFill>
              </a:rPr>
              <a:t>подписание</a:t>
            </a:r>
            <a:r>
              <a:rPr lang="ru-RU" sz="1600" dirty="0">
                <a:solidFill>
                  <a:srgbClr val="1D2835"/>
                </a:solidFill>
              </a:rPr>
              <a:t>, </a:t>
            </a:r>
            <a:r>
              <a:rPr lang="ru-RU" sz="1600" b="1" dirty="0">
                <a:solidFill>
                  <a:srgbClr val="1D2835"/>
                </a:solidFill>
              </a:rPr>
              <a:t>редактирование</a:t>
            </a:r>
            <a:r>
              <a:rPr lang="ru-RU" sz="1600" dirty="0">
                <a:solidFill>
                  <a:srgbClr val="1D2835"/>
                </a:solidFill>
              </a:rPr>
              <a:t> или </a:t>
            </a:r>
            <a:r>
              <a:rPr lang="ru-RU" sz="1600" b="1" dirty="0">
                <a:solidFill>
                  <a:srgbClr val="1D2835"/>
                </a:solidFill>
              </a:rPr>
              <a:t>закрытие</a:t>
            </a:r>
            <a:r>
              <a:rPr lang="ru-RU" sz="1600" dirty="0">
                <a:solidFill>
                  <a:srgbClr val="1D2835"/>
                </a:solidFill>
              </a:rPr>
              <a:t>. Для редактирования необходимо нажать на кнопку «</a:t>
            </a:r>
            <a:r>
              <a:rPr lang="ru-RU" sz="1600" b="1" dirty="0">
                <a:solidFill>
                  <a:srgbClr val="1D2835"/>
                </a:solidFill>
              </a:rPr>
              <a:t>Редактировать</a:t>
            </a:r>
            <a:r>
              <a:rPr lang="ru-RU" sz="1600" dirty="0">
                <a:solidFill>
                  <a:srgbClr val="1D2835"/>
                </a:solidFill>
              </a:rPr>
              <a:t>», а для подписания – «</a:t>
            </a:r>
            <a:r>
              <a:rPr lang="ru-RU" sz="1600" b="1" dirty="0">
                <a:solidFill>
                  <a:srgbClr val="1D2835"/>
                </a:solidFill>
              </a:rPr>
              <a:t>Подписать</a:t>
            </a:r>
            <a:r>
              <a:rPr lang="ru-RU" sz="1600" dirty="0">
                <a:solidFill>
                  <a:srgbClr val="1D2835"/>
                </a:solidFill>
              </a:rPr>
              <a:t>», после чего откроется модальное окно выбора сертификата и кнопка подписания. 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rgbClr val="1D2835"/>
                </a:solidFill>
              </a:rPr>
              <a:t>Выбрав </a:t>
            </a:r>
            <a:r>
              <a:rPr lang="ru-RU" sz="1600" b="1" dirty="0">
                <a:solidFill>
                  <a:srgbClr val="1D2835"/>
                </a:solidFill>
              </a:rPr>
              <a:t>сертификат</a:t>
            </a:r>
            <a:r>
              <a:rPr lang="ru-RU" sz="1600" dirty="0">
                <a:solidFill>
                  <a:srgbClr val="1D2835"/>
                </a:solidFill>
              </a:rPr>
              <a:t> и нажав на кнопку «</a:t>
            </a:r>
            <a:r>
              <a:rPr lang="ru-RU" sz="1600" b="1" dirty="0">
                <a:solidFill>
                  <a:srgbClr val="1D2835"/>
                </a:solidFill>
              </a:rPr>
              <a:t>Пописать</a:t>
            </a:r>
            <a:r>
              <a:rPr lang="ru-RU" sz="1600" dirty="0">
                <a:solidFill>
                  <a:srgbClr val="1D2835"/>
                </a:solidFill>
              </a:rPr>
              <a:t>» СЭМД перейдет в статус на подписании в ожидание подписания вторым сотрудником.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920653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09221" cy="1021278"/>
          </a:xfrm>
          <a:prstGeom prst="rect">
            <a:avLst/>
          </a:prstGeom>
          <a:solidFill>
            <a:srgbClr val="546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015308"/>
            <a:ext cx="1220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427" y="4681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" name="TextBox 35"/>
          <p:cNvSpPr txBox="1">
            <a:spLocks noChangeArrowheads="1"/>
          </p:cNvSpPr>
          <p:nvPr/>
        </p:nvSpPr>
        <p:spPr bwMode="auto">
          <a:xfrm>
            <a:off x="1067979" y="329983"/>
            <a:ext cx="9849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РМО. СЭМД в статусе «На подписании». Подписание и отказ вторым сотрудников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68D9352-AB0A-4D3F-AD55-E64758029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0" y="1113411"/>
            <a:ext cx="11516139" cy="451353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8389525-A978-4310-AC31-BBECDE60F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229" y="1990861"/>
            <a:ext cx="6431032" cy="29656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DB04F43-9EC5-4E7C-8D56-0D7E69A870BF}"/>
              </a:ext>
            </a:extLst>
          </p:cNvPr>
          <p:cNvSpPr txBox="1"/>
          <p:nvPr/>
        </p:nvSpPr>
        <p:spPr>
          <a:xfrm>
            <a:off x="211200" y="5661775"/>
            <a:ext cx="1156329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1600" dirty="0">
                <a:solidFill>
                  <a:srgbClr val="1D2835"/>
                </a:solidFill>
              </a:rPr>
              <a:t>После выбора «</a:t>
            </a:r>
            <a:r>
              <a:rPr lang="ru-RU" sz="1600" b="1" dirty="0">
                <a:solidFill>
                  <a:srgbClr val="1D2835"/>
                </a:solidFill>
              </a:rPr>
              <a:t>подписать</a:t>
            </a:r>
            <a:r>
              <a:rPr lang="ru-RU" sz="1600" dirty="0">
                <a:solidFill>
                  <a:srgbClr val="1D2835"/>
                </a:solidFill>
              </a:rPr>
              <a:t>» необходимо выбрать </a:t>
            </a:r>
            <a:r>
              <a:rPr lang="ru-RU" sz="1600" b="1" dirty="0">
                <a:solidFill>
                  <a:srgbClr val="1D2835"/>
                </a:solidFill>
              </a:rPr>
              <a:t>сертификат</a:t>
            </a:r>
            <a:r>
              <a:rPr lang="ru-RU" sz="1600" dirty="0">
                <a:solidFill>
                  <a:srgbClr val="1D2835"/>
                </a:solidFill>
              </a:rPr>
              <a:t> и нажать на кнопку «</a:t>
            </a:r>
            <a:r>
              <a:rPr lang="ru-RU" sz="1600" b="1" dirty="0">
                <a:solidFill>
                  <a:srgbClr val="1D2835"/>
                </a:solidFill>
              </a:rPr>
              <a:t>Пописать</a:t>
            </a:r>
            <a:r>
              <a:rPr lang="ru-RU" sz="1600" dirty="0">
                <a:solidFill>
                  <a:srgbClr val="1D2835"/>
                </a:solidFill>
              </a:rPr>
              <a:t>», СЭМД перейдет в статус «</a:t>
            </a:r>
            <a:r>
              <a:rPr lang="ru-RU" sz="1600" b="1" dirty="0">
                <a:solidFill>
                  <a:srgbClr val="1D2835"/>
                </a:solidFill>
              </a:rPr>
              <a:t>на регистрации в РЭМД</a:t>
            </a:r>
            <a:r>
              <a:rPr lang="ru-RU" sz="1600" dirty="0">
                <a:solidFill>
                  <a:srgbClr val="1D2835"/>
                </a:solidFill>
              </a:rPr>
              <a:t>» - ожидайте получения финального статуса по документу из РЭМД: «</a:t>
            </a:r>
            <a:r>
              <a:rPr lang="ru-RU" sz="1600" b="1" dirty="0">
                <a:solidFill>
                  <a:srgbClr val="1D2835"/>
                </a:solidFill>
              </a:rPr>
              <a:t>Зарегистрирован в РЭМД</a:t>
            </a:r>
            <a:r>
              <a:rPr lang="ru-RU" sz="1600" dirty="0">
                <a:solidFill>
                  <a:srgbClr val="1D2835"/>
                </a:solidFill>
              </a:rPr>
              <a:t>» или «</a:t>
            </a:r>
            <a:r>
              <a:rPr lang="ru-RU" sz="1600" b="1" dirty="0">
                <a:solidFill>
                  <a:srgbClr val="1D2835"/>
                </a:solidFill>
              </a:rPr>
              <a:t>Отказ в регистрации</a:t>
            </a:r>
            <a:r>
              <a:rPr lang="ru-RU" sz="1600" dirty="0">
                <a:solidFill>
                  <a:srgbClr val="1D2835"/>
                </a:solidFill>
              </a:rPr>
              <a:t>»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1600" dirty="0">
                <a:solidFill>
                  <a:srgbClr val="1D2835"/>
                </a:solidFill>
              </a:rPr>
              <a:t>При выборе «</a:t>
            </a:r>
            <a:r>
              <a:rPr lang="ru-RU" sz="1600" b="1" dirty="0">
                <a:solidFill>
                  <a:srgbClr val="1D2835"/>
                </a:solidFill>
              </a:rPr>
              <a:t>Отказать в подписании</a:t>
            </a:r>
            <a:r>
              <a:rPr lang="ru-RU" sz="1600" dirty="0">
                <a:solidFill>
                  <a:srgbClr val="1D2835"/>
                </a:solidFill>
              </a:rPr>
              <a:t>» необходимо указать причину выбранного решения и </a:t>
            </a:r>
            <a:r>
              <a:rPr lang="ru-RU" sz="1600" b="1" dirty="0">
                <a:solidFill>
                  <a:srgbClr val="1D2835"/>
                </a:solidFill>
              </a:rPr>
              <a:t>подтвердить</a:t>
            </a:r>
            <a:r>
              <a:rPr lang="ru-RU" sz="1600" dirty="0">
                <a:solidFill>
                  <a:srgbClr val="1D2835"/>
                </a:solidFill>
              </a:rPr>
              <a:t>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44761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09221" cy="1021278"/>
          </a:xfrm>
          <a:prstGeom prst="rect">
            <a:avLst/>
          </a:prstGeom>
          <a:solidFill>
            <a:srgbClr val="546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015308"/>
            <a:ext cx="1220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427" y="4681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" name="TextBox 35"/>
          <p:cNvSpPr txBox="1">
            <a:spLocks noChangeArrowheads="1"/>
          </p:cNvSpPr>
          <p:nvPr/>
        </p:nvSpPr>
        <p:spPr bwMode="auto">
          <a:xfrm>
            <a:off x="1067979" y="329983"/>
            <a:ext cx="9849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РМО. Вопросы, возникающие у сотрудников МО при работе в РМО (часть 1)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8738925F-9172-46BC-8AD9-D7520B385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2086264"/>
              </p:ext>
            </p:extLst>
          </p:nvPr>
        </p:nvGraphicFramePr>
        <p:xfrm>
          <a:off x="228600" y="1068088"/>
          <a:ext cx="11767930" cy="508048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616512">
                  <a:extLst>
                    <a:ext uri="{9D8B030D-6E8A-4147-A177-3AD203B41FA5}">
                      <a16:colId xmlns:a16="http://schemas.microsoft.com/office/drawing/2014/main" xmlns="" val="1029759178"/>
                    </a:ext>
                  </a:extLst>
                </a:gridCol>
                <a:gridCol w="6151418">
                  <a:extLst>
                    <a:ext uri="{9D8B030D-6E8A-4147-A177-3AD203B41FA5}">
                      <a16:colId xmlns:a16="http://schemas.microsoft.com/office/drawing/2014/main" xmlns="" val="1434158861"/>
                    </a:ext>
                  </a:extLst>
                </a:gridCol>
              </a:tblGrid>
              <a:tr h="26454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Вопросы, относящиеся к подписанию СЭМД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9728474"/>
                  </a:ext>
                </a:extLst>
              </a:tr>
              <a:tr h="1560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Какой подписью (физического лица или юридического лица)  подписывать документ в разделе «Документ заверил»?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</a:rPr>
                        <a:t>Ответ: </a:t>
                      </a:r>
                      <a:r>
                        <a:rPr lang="ru-RU" sz="1600" u="none" strike="noStrike" dirty="0">
                          <a:effectLst/>
                        </a:rPr>
                        <a:t>Заверитель подписывает от имени МО, т.е. как юр. лицо. В его подписи РЭМД будет проверять наличие ОГРН.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Причем ОГРН должен совпадать с ОГРН МО по справочнику реестр мед. организаций.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775237229"/>
                  </a:ext>
                </a:extLst>
              </a:tr>
              <a:tr h="13332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Может ли пункты «Документ составил» и «Документ заверил» подписывать один и тот же сотрудник подписью с ОГРН?  Обязательно ли пункт «Документ составил» должен быть подписан ЭЦП физического лица, т.е. БЕЗ ОГРН?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</a:rPr>
                        <a:t>Ответ: </a:t>
                      </a:r>
                      <a:r>
                        <a:rPr lang="ru-RU" sz="1600" u="none" strike="noStrike" dirty="0">
                          <a:effectLst/>
                        </a:rPr>
                        <a:t>Можно подписать все одной подписью с ОГРН. Важно: в подписи СНИЛС и ФИО должны совпадать со СНИЛС и ФИО врача, создавшего документ.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А ОГРН в подписи должен быть ОГРН МО, которая выдает документ (указана в блоке МО, выдавшая документ).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769352922"/>
                  </a:ext>
                </a:extLst>
              </a:tr>
              <a:tr h="966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Пользователь РМО и владелец ключа , которым осуществляется подпись должны быть одним и тем же лицом?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</a:rPr>
                        <a:t>Ответ: </a:t>
                      </a:r>
                      <a:r>
                        <a:rPr lang="ru-RU" sz="1600" u="none" strike="noStrike" dirty="0">
                          <a:effectLst/>
                        </a:rPr>
                        <a:t>Да. При регистрации документа РЭМД будет проверять соответствие ФИО врача, создавшего документ, и ФИО в подписи.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712824867"/>
                  </a:ext>
                </a:extLst>
              </a:tr>
              <a:tr h="9396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При попытке подписать документ возникает ошибка "Параметр задан неверно"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</a:rPr>
                        <a:t>Ответ: </a:t>
                      </a:r>
                      <a:r>
                        <a:rPr lang="ru-RU" sz="1600" u="none" strike="noStrike" dirty="0">
                          <a:effectLst/>
                        </a:rPr>
                        <a:t>Необходимо попробовать переустановить плагин </a:t>
                      </a:r>
                      <a:r>
                        <a:rPr lang="ru-RU" sz="1600" u="none" strike="noStrike" dirty="0" err="1">
                          <a:effectLst/>
                        </a:rPr>
                        <a:t>CryptoPro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Extension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for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CAdES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Browser</a:t>
                      </a:r>
                      <a:r>
                        <a:rPr lang="ru-RU" sz="1600" u="none" strike="noStrike" dirty="0">
                          <a:effectLst/>
                        </a:rPr>
                        <a:t> Plug-</a:t>
                      </a:r>
                      <a:r>
                        <a:rPr lang="ru-RU" sz="1600" u="none" strike="noStrike" dirty="0" err="1">
                          <a:effectLst/>
                        </a:rPr>
                        <a:t>in</a:t>
                      </a:r>
                      <a:r>
                        <a:rPr lang="ru-RU" sz="1600" u="none" strike="noStrike" dirty="0">
                          <a:effectLst/>
                        </a:rPr>
                        <a:t> и дать ему все разрешения.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После чего повторно попробовать подписать документ.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192056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93901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09221" cy="1021278"/>
          </a:xfrm>
          <a:prstGeom prst="rect">
            <a:avLst/>
          </a:prstGeom>
          <a:solidFill>
            <a:srgbClr val="546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015308"/>
            <a:ext cx="1220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427" y="4681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" name="TextBox 35"/>
          <p:cNvSpPr txBox="1">
            <a:spLocks noChangeArrowheads="1"/>
          </p:cNvSpPr>
          <p:nvPr/>
        </p:nvSpPr>
        <p:spPr bwMode="auto">
          <a:xfrm>
            <a:off x="1067979" y="329983"/>
            <a:ext cx="9849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РМО. Вопросы, возникающие у сотрудников МО при работе в РМО (часть 2)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5C00F0BE-A81E-4090-B7EE-33985D05F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2868804"/>
              </p:ext>
            </p:extLst>
          </p:nvPr>
        </p:nvGraphicFramePr>
        <p:xfrm>
          <a:off x="318052" y="1085161"/>
          <a:ext cx="11698357" cy="5637857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583307">
                  <a:extLst>
                    <a:ext uri="{9D8B030D-6E8A-4147-A177-3AD203B41FA5}">
                      <a16:colId xmlns:a16="http://schemas.microsoft.com/office/drawing/2014/main" xmlns="" val="782034610"/>
                    </a:ext>
                  </a:extLst>
                </a:gridCol>
                <a:gridCol w="6115050">
                  <a:extLst>
                    <a:ext uri="{9D8B030D-6E8A-4147-A177-3AD203B41FA5}">
                      <a16:colId xmlns:a16="http://schemas.microsoft.com/office/drawing/2014/main" xmlns="" val="4033688307"/>
                    </a:ext>
                  </a:extLst>
                </a:gridCol>
              </a:tblGrid>
              <a:tr h="14109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Общие вопросы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27" marR="4527" marT="452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2082104"/>
                  </a:ext>
                </a:extLst>
              </a:tr>
              <a:tr h="568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Как получает документы </a:t>
                      </a:r>
                      <a:r>
                        <a:rPr lang="ru-RU" sz="1600" u="none" strike="noStrike" dirty="0" err="1">
                          <a:effectLst/>
                        </a:rPr>
                        <a:t>Росгвардия</a:t>
                      </a:r>
                      <a:r>
                        <a:rPr lang="ru-RU" sz="1600" u="none" strike="noStrike" dirty="0">
                          <a:effectLst/>
                        </a:rPr>
                        <a:t>?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27" marR="4527" marT="45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Ответ: </a:t>
                      </a:r>
                      <a:r>
                        <a:rPr lang="ru-RU" sz="1200" u="none" strike="noStrike" dirty="0" err="1">
                          <a:effectLst/>
                        </a:rPr>
                        <a:t>Росгвардия</a:t>
                      </a:r>
                      <a:r>
                        <a:rPr lang="ru-RU" sz="1200" u="none" strike="noStrike" dirty="0">
                          <a:effectLst/>
                        </a:rPr>
                        <a:t> получает документы из РЭМД. Если документ имеет статус "Зарегистрирован в РЭМД" , то он попадет в </a:t>
                      </a:r>
                      <a:r>
                        <a:rPr lang="ru-RU" sz="1200" u="none" strike="noStrike" dirty="0" err="1">
                          <a:effectLst/>
                        </a:rPr>
                        <a:t>Росгвардию</a:t>
                      </a:r>
                      <a:r>
                        <a:rPr lang="ru-RU" sz="1200" u="none" strike="noStrike" dirty="0">
                          <a:effectLst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27" marR="4527" marT="4527" marB="0" anchor="ctr"/>
                </a:tc>
                <a:extLst>
                  <a:ext uri="{0D108BD9-81ED-4DB2-BD59-A6C34878D82A}">
                    <a16:rowId xmlns:a16="http://schemas.microsoft.com/office/drawing/2014/main" xmlns="" val="2787664437"/>
                  </a:ext>
                </a:extLst>
              </a:tr>
              <a:tr h="839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Где брать серию и номер при создании </a:t>
                      </a:r>
                      <a:r>
                        <a:rPr lang="ru-RU" sz="1600" u="none" strike="noStrike" dirty="0" err="1">
                          <a:effectLst/>
                        </a:rPr>
                        <a:t>мед.заключения</a:t>
                      </a:r>
                      <a:r>
                        <a:rPr lang="ru-RU" sz="1600" u="none" strike="noStrike" dirty="0">
                          <a:effectLst/>
                        </a:rPr>
                        <a:t>?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27" marR="4527" marT="45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Ответ: </a:t>
                      </a:r>
                      <a:r>
                        <a:rPr lang="ru-RU" sz="1200" u="none" strike="noStrike" dirty="0">
                          <a:effectLst/>
                        </a:rPr>
                        <a:t>Серия и номер заполняется в соответствие с внутренним производственным журналом ведения этих документов в бумажном виде, если таковой имеется.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На уровне Минздрава это не регламентировано, таким образом должно регламентироваться на Вашем уровне.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27" marR="4527" marT="4527" marB="0" anchor="ctr"/>
                </a:tc>
                <a:extLst>
                  <a:ext uri="{0D108BD9-81ED-4DB2-BD59-A6C34878D82A}">
                    <a16:rowId xmlns:a16="http://schemas.microsoft.com/office/drawing/2014/main" xmlns="" val="565980762"/>
                  </a:ext>
                </a:extLst>
              </a:tr>
              <a:tr h="7720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Что вносить в поле "уникальный идентификатор документа"?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27" marR="4527" marT="45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Ответ: </a:t>
                      </a:r>
                      <a:r>
                        <a:rPr lang="ru-RU" sz="1200" u="none" strike="noStrike" dirty="0">
                          <a:effectLst/>
                        </a:rPr>
                        <a:t>В поле "Уникальный идентификатор документа" должен быть внесен Уникальный идентификатор документа в МИС.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В случае, если уникальный идентификатор документа отсутствует Вам необходимо ставить флаг "Данные отсутствуют" и указывать причину "Неизвестно" или "Нет информации".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27" marR="4527" marT="4527" marB="0" anchor="ctr"/>
                </a:tc>
                <a:extLst>
                  <a:ext uri="{0D108BD9-81ED-4DB2-BD59-A6C34878D82A}">
                    <a16:rowId xmlns:a16="http://schemas.microsoft.com/office/drawing/2014/main" xmlns="" val="2859720491"/>
                  </a:ext>
                </a:extLst>
              </a:tr>
              <a:tr h="6913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Можем ли мы организовать формирование документов в нашей МИС с последующей отправкой напрямую в РМО?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27" marR="4527" marT="45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Ответ: 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Да, формирование документа возможно в МИС с последующей регистрацией документа в РЭМД. После регистрации документ также будет загружен и в РМО. Описание взаимодействия с ЕГИСЗ РЭМД (регистрация документа) описано на портале https://portal.egisz.rosminzdrav.ru/materials/1879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7" marR="4527" marT="4527" marB="0" anchor="ctr"/>
                </a:tc>
                <a:extLst>
                  <a:ext uri="{0D108BD9-81ED-4DB2-BD59-A6C34878D82A}">
                    <a16:rowId xmlns:a16="http://schemas.microsoft.com/office/drawing/2014/main" xmlns="" val="3311749000"/>
                  </a:ext>
                </a:extLst>
              </a:tr>
              <a:tr h="9820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При создании освидетельствования, в выпадающем списке сотрудников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организации, недоступен (нужный) специалист.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27" marR="4527" marT="45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Ответ: </a:t>
                      </a:r>
                      <a:r>
                        <a:rPr lang="ru-RU" sz="1200" u="none" strike="noStrike" dirty="0">
                          <a:effectLst/>
                        </a:rPr>
                        <a:t>В выпадающем списке сотрудников организации, есть только те пользователи, с ролью мед. работник, которые, минимум 1 раз заходили в систему.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Если человек имеет доступ, но не разу не заходил, то его в списке для выбора не будет. Чтобы он там появился нужно, чтобы пользователь авторизоваться в системе минимум 1 раз.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27" marR="4527" marT="4527" marB="0" anchor="ctr"/>
                </a:tc>
                <a:extLst>
                  <a:ext uri="{0D108BD9-81ED-4DB2-BD59-A6C34878D82A}">
                    <a16:rowId xmlns:a16="http://schemas.microsoft.com/office/drawing/2014/main" xmlns="" val="265627608"/>
                  </a:ext>
                </a:extLst>
              </a:tr>
              <a:tr h="5418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Кто может удалить документ в статусе "Черновик?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27" marR="4527" marT="45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Ответ: </a:t>
                      </a:r>
                      <a:r>
                        <a:rPr lang="ru-RU" sz="1200" u="none" strike="noStrike" dirty="0">
                          <a:effectLst/>
                        </a:rPr>
                        <a:t>Удалить документ может только автор документа.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27" marR="4527" marT="4527" marB="0" anchor="ctr"/>
                </a:tc>
                <a:extLst>
                  <a:ext uri="{0D108BD9-81ED-4DB2-BD59-A6C34878D82A}">
                    <a16:rowId xmlns:a16="http://schemas.microsoft.com/office/drawing/2014/main" xmlns="" val="3307779992"/>
                  </a:ext>
                </a:extLst>
              </a:tr>
              <a:tr h="5559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Может ли частная медицинская организация выписывать справки на оружие?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27" marR="4527" marT="45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Ответ: </a:t>
                      </a:r>
                      <a:r>
                        <a:rPr lang="ru-RU" sz="1200" u="none" strike="noStrike" dirty="0">
                          <a:effectLst/>
                        </a:rPr>
                        <a:t>Нет, по ФЗ могут выписывать справки только государственные МО.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27" marR="4527" marT="4527" marB="0" anchor="ctr"/>
                </a:tc>
                <a:extLst>
                  <a:ext uri="{0D108BD9-81ED-4DB2-BD59-A6C34878D82A}">
                    <a16:rowId xmlns:a16="http://schemas.microsoft.com/office/drawing/2014/main" xmlns="" val="638578811"/>
                  </a:ext>
                </a:extLst>
              </a:tr>
              <a:tr h="331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Куда обращаться, если возникли проблемы с ЗСПД?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27" marR="4527" marT="45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Ответ: </a:t>
                      </a:r>
                      <a:r>
                        <a:rPr lang="ru-RU" sz="1200" u="none" strike="noStrike" dirty="0">
                          <a:effectLst/>
                        </a:rPr>
                        <a:t>По вопросам, связанным с ЗСПД, просим обращаться по адресу </a:t>
                      </a:r>
                      <a:r>
                        <a:rPr lang="ru-RU" sz="1200" u="none" strike="noStrike" dirty="0">
                          <a:effectLst/>
                          <a:hlinkClick r:id="rId2"/>
                        </a:rPr>
                        <a:t>csc@rt.ru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27" marR="4527" marT="4527" marB="0" anchor="ctr"/>
                </a:tc>
                <a:extLst>
                  <a:ext uri="{0D108BD9-81ED-4DB2-BD59-A6C34878D82A}">
                    <a16:rowId xmlns:a16="http://schemas.microsoft.com/office/drawing/2014/main" xmlns="" val="4277253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36297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8470" y="3025962"/>
            <a:ext cx="10909360" cy="1786205"/>
          </a:xfrm>
          <a:prstGeom prst="rect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7705" y="2074832"/>
            <a:ext cx="10899240" cy="956222"/>
          </a:xfrm>
          <a:prstGeom prst="rect">
            <a:avLst/>
          </a:prstGeom>
          <a:solidFill>
            <a:schemeClr val="bg1">
              <a:alpha val="7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341" y="2111882"/>
            <a:ext cx="2963547" cy="8379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7705" y="2074832"/>
            <a:ext cx="606741" cy="946986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8469" y="3035198"/>
            <a:ext cx="615978" cy="1781113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01763" y="3389691"/>
            <a:ext cx="95456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СПАСИБО</a:t>
            </a:r>
          </a:p>
          <a:p>
            <a:pPr eaLnBrk="1" hangingPunct="1"/>
            <a:r>
              <a:rPr lang="ru-RU" altLang="ru-RU" sz="3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 ВНИМАНИЕ!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018059" y="6077135"/>
            <a:ext cx="2173942" cy="369332"/>
          </a:xfrm>
          <a:prstGeom prst="rect">
            <a:avLst/>
          </a:prstGeom>
          <a:solidFill>
            <a:srgbClr val="D37E82"/>
          </a:solidFill>
        </p:spPr>
        <p:txBody>
          <a:bodyPr wrap="square">
            <a:spAutoFit/>
          </a:bodyPr>
          <a:lstStyle/>
          <a:p>
            <a:pPr algn="r"/>
            <a:r>
              <a:rPr lang="ru-RU" altLang="ru-RU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МОСКВА, 2022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0650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09221" cy="1021278"/>
          </a:xfrm>
          <a:prstGeom prst="rect">
            <a:avLst/>
          </a:prstGeom>
          <a:solidFill>
            <a:srgbClr val="546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015308"/>
            <a:ext cx="1220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427" y="468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" name="TextBox 35"/>
          <p:cNvSpPr txBox="1">
            <a:spLocks noChangeArrowheads="1"/>
          </p:cNvSpPr>
          <p:nvPr/>
        </p:nvSpPr>
        <p:spPr bwMode="auto">
          <a:xfrm>
            <a:off x="1008344" y="310584"/>
            <a:ext cx="9849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РМО. Формируемые документы по оружию и НПА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9222" y="1077847"/>
            <a:ext cx="10862826" cy="183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В интерфейсе РМО реализовано формирование следующих СЭМД по оружию:</a:t>
            </a:r>
          </a:p>
          <a:p>
            <a:endParaRPr lang="ru-RU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a typeface="Tahoma" panose="020B0604030504040204" pitchFamily="34" charset="0"/>
                <a:cs typeface="Tahoma" panose="020B0604030504040204" pitchFamily="34" charset="0"/>
              </a:rPr>
              <a:t>1. Медицинское заключение об отсутствии медицинских противопоказаний к владению оружием</a:t>
            </a:r>
          </a:p>
          <a:p>
            <a:pPr>
              <a:lnSpc>
                <a:spcPct val="150000"/>
              </a:lnSpc>
            </a:pPr>
            <a:r>
              <a:rPr lang="ru-RU" b="1" dirty="0">
                <a:ea typeface="Tahoma" panose="020B0604030504040204" pitchFamily="34" charset="0"/>
                <a:cs typeface="Tahoma" panose="020B0604030504040204" pitchFamily="34" charset="0"/>
              </a:rPr>
              <a:t>2. Медицинское заключение об отсутствии в организме наркотических средств, психотропных веществ и их метаболитов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08180B7-9A26-4714-A67B-3E1BBC3C0DD4}"/>
              </a:ext>
            </a:extLst>
          </p:cNvPr>
          <p:cNvSpPr/>
          <p:nvPr/>
        </p:nvSpPr>
        <p:spPr>
          <a:xfrm>
            <a:off x="404611" y="2962413"/>
            <a:ext cx="1151146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a typeface="Tahoma" panose="020B0604030504040204" pitchFamily="34" charset="0"/>
                <a:cs typeface="Tahoma" panose="020B0604030504040204" pitchFamily="34" charset="0"/>
              </a:rPr>
              <a:t>Ключевые нормативные правовые акты:</a:t>
            </a:r>
          </a:p>
          <a:p>
            <a:pPr marL="457200" indent="-457200">
              <a:spcBef>
                <a:spcPts val="1200"/>
              </a:spcBef>
              <a:buClr>
                <a:srgbClr val="F13E45"/>
              </a:buClr>
              <a:buFont typeface="Arial" panose="020B0604020202020204" pitchFamily="34" charset="0"/>
              <a:buChar char="•"/>
            </a:pPr>
            <a:r>
              <a:rPr lang="ru-RU" dirty="0"/>
              <a:t>Федеральный закон от 02.07.2021 № 313-ФЗ </a:t>
            </a:r>
            <a:br>
              <a:rPr lang="ru-RU" dirty="0"/>
            </a:br>
            <a:r>
              <a:rPr lang="ru-RU" dirty="0"/>
              <a:t>«О внесении изменений в Федеральный закон «Об оружии» и статьи 79 и 91.1 Федерального закона «Об основах охраны здоровья граждан в Российской Федерации» (</a:t>
            </a:r>
            <a:r>
              <a:rPr lang="ru-RU" b="1" dirty="0"/>
              <a:t>вступил в силу с 01.03.2022</a:t>
            </a:r>
            <a:r>
              <a:rPr lang="ru-RU" dirty="0"/>
              <a:t>).</a:t>
            </a:r>
          </a:p>
          <a:p>
            <a:pPr marL="457200" indent="-457200">
              <a:spcBef>
                <a:spcPts val="1200"/>
              </a:spcBef>
              <a:buClr>
                <a:srgbClr val="F13E45"/>
              </a:buClr>
              <a:buFont typeface="Arial" panose="020B0604020202020204" pitchFamily="34" charset="0"/>
              <a:buChar char="•"/>
            </a:pPr>
            <a:r>
              <a:rPr lang="ru-RU" dirty="0"/>
              <a:t>Приказ Минздрава России от 26.11.2021 № 1104н </a:t>
            </a:r>
            <a:br>
              <a:rPr lang="ru-RU" dirty="0"/>
            </a:br>
            <a:r>
              <a:rPr lang="ru-RU" dirty="0"/>
              <a:t>«Об утверждении порядка проведения медицинского освидетельствования на наличие медицинских противопоказаний к владению оружием, в том числе внеочередного, и порядка оформления медицинских заключений по его результатам» (</a:t>
            </a:r>
            <a:r>
              <a:rPr lang="ru-RU" b="1" dirty="0"/>
              <a:t>вступил в силу 01.03.22</a:t>
            </a:r>
            <a:r>
              <a:rPr lang="ru-RU" dirty="0"/>
              <a:t>) </a:t>
            </a:r>
          </a:p>
          <a:p>
            <a:pPr marL="457200" indent="-457200">
              <a:spcBef>
                <a:spcPts val="1200"/>
              </a:spcBef>
              <a:buClr>
                <a:srgbClr val="F13E45"/>
              </a:buClr>
              <a:buFont typeface="Arial" panose="020B0604020202020204" pitchFamily="34" charset="0"/>
              <a:buChar char="•"/>
            </a:pPr>
            <a:r>
              <a:rPr lang="ru-RU" dirty="0"/>
              <a:t>Приказ Минздрава России 44н от 01.02.2022 </a:t>
            </a:r>
            <a:br>
              <a:rPr lang="ru-RU" dirty="0"/>
            </a:br>
            <a:r>
              <a:rPr lang="ru-RU" dirty="0"/>
              <a:t>«О внесении изменений в некоторые приказы Минздрава России по вопросам выявления у граждан, являющихся владельцами оружия, заболеваний, при наличии которых противопоказано владение оружием» (</a:t>
            </a:r>
            <a:r>
              <a:rPr lang="ru-RU" b="1" dirty="0"/>
              <a:t>вступил в силу 01.03.22</a:t>
            </a:r>
            <a:r>
              <a:rPr lang="ru-RU" dirty="0"/>
              <a:t>)</a:t>
            </a:r>
            <a:endParaRPr lang="ru-RU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659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09221" cy="1021278"/>
          </a:xfrm>
          <a:prstGeom prst="rect">
            <a:avLst/>
          </a:prstGeom>
          <a:solidFill>
            <a:srgbClr val="546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015308"/>
            <a:ext cx="1220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427" y="468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TextBox 35"/>
          <p:cNvSpPr txBox="1">
            <a:spLocks noChangeArrowheads="1"/>
          </p:cNvSpPr>
          <p:nvPr/>
        </p:nvSpPr>
        <p:spPr bwMode="auto">
          <a:xfrm>
            <a:off x="1067979" y="329983"/>
            <a:ext cx="9849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РМО. Получение доступа к РМО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A61CD87-1D7A-4EDE-9C78-55B9AF9FC7D1}"/>
              </a:ext>
            </a:extLst>
          </p:cNvPr>
          <p:cNvSpPr txBox="1"/>
          <p:nvPr/>
        </p:nvSpPr>
        <p:spPr>
          <a:xfrm>
            <a:off x="234879" y="1182513"/>
            <a:ext cx="118216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a typeface="Tahoma" panose="020B0604030504040204" pitchFamily="34" charset="0"/>
                <a:cs typeface="Tahoma" panose="020B0604030504040204" pitchFamily="34" charset="0"/>
              </a:rPr>
              <a:t>В интерфейсе РМО предусмотрено формирование и подписание СЭМД </a:t>
            </a:r>
            <a:r>
              <a:rPr lang="ru-RU" sz="1600" b="1" dirty="0">
                <a:ea typeface="Tahoma" panose="020B0604030504040204" pitchFamily="34" charset="0"/>
                <a:cs typeface="Tahoma" panose="020B0604030504040204" pitchFamily="34" charset="0"/>
              </a:rPr>
              <a:t>медицинским работником и руководителем медицинской организации</a:t>
            </a:r>
            <a:r>
              <a:rPr lang="ru-RU" sz="1600" dirty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ru-RU" sz="1600" dirty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ea typeface="Tahoma" panose="020B0604030504040204" pitchFamily="34" charset="0"/>
                <a:cs typeface="Tahoma" panose="020B0604030504040204" pitchFamily="34" charset="0"/>
              </a:rPr>
              <a:t>Заявки на роль «Медицинский работник» </a:t>
            </a:r>
            <a:r>
              <a:rPr lang="ru-RU" sz="1600" dirty="0">
                <a:ea typeface="Tahoma" panose="020B0604030504040204" pitchFamily="34" charset="0"/>
                <a:cs typeface="Tahoma" panose="020B0604030504040204" pitchFamily="34" charset="0"/>
              </a:rPr>
              <a:t>необходимо </a:t>
            </a:r>
            <a:r>
              <a:rPr lang="ru-RU" sz="1600" b="1" dirty="0">
                <a:ea typeface="Tahoma" panose="020B0604030504040204" pitchFamily="34" charset="0"/>
                <a:cs typeface="Tahoma" panose="020B0604030504040204" pitchFamily="34" charset="0"/>
              </a:rPr>
              <a:t>подать медицинскому работнику</a:t>
            </a:r>
            <a:r>
              <a:rPr lang="ru-RU" sz="1600" dirty="0">
                <a:ea typeface="Tahoma" panose="020B0604030504040204" pitchFamily="34" charset="0"/>
                <a:cs typeface="Tahoma" panose="020B0604030504040204" pitchFamily="34" charset="0"/>
              </a:rPr>
              <a:t> оформляющему и подписывающему медицинское освидетельствование в РМО и </a:t>
            </a:r>
            <a:r>
              <a:rPr lang="ru-RU" sz="1600" b="1" dirty="0">
                <a:ea typeface="Tahoma" panose="020B0604030504040204" pitchFamily="34" charset="0"/>
                <a:cs typeface="Tahoma" panose="020B0604030504040204" pitchFamily="34" charset="0"/>
              </a:rPr>
              <a:t>руководителю медицинской организации </a:t>
            </a:r>
            <a:r>
              <a:rPr lang="ru-RU" sz="1600" dirty="0">
                <a:ea typeface="Tahoma" panose="020B0604030504040204" pitchFamily="34" charset="0"/>
                <a:cs typeface="Tahoma" panose="020B0604030504040204" pitchFamily="34" charset="0"/>
              </a:rPr>
              <a:t>подтверждающему подписью оформленное медицинское освидетельствование.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15AE3DAF-3CAF-4A20-AFD8-A2EE6C6EB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8750975"/>
              </p:ext>
            </p:extLst>
          </p:nvPr>
        </p:nvGraphicFramePr>
        <p:xfrm>
          <a:off x="308113" y="2796597"/>
          <a:ext cx="11499574" cy="1826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34083">
                  <a:extLst>
                    <a:ext uri="{9D8B030D-6E8A-4147-A177-3AD203B41FA5}">
                      <a16:colId xmlns:a16="http://schemas.microsoft.com/office/drawing/2014/main" xmlns="" val="2595597266"/>
                    </a:ext>
                  </a:extLst>
                </a:gridCol>
              </a:tblGrid>
              <a:tr h="28444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Роль</a:t>
                      </a:r>
                    </a:p>
                  </a:txBody>
                  <a:tcPr marL="360000" anchor="ctr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Действия</a:t>
                      </a:r>
                    </a:p>
                  </a:txBody>
                  <a:tcPr marL="360000" anchor="ctr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859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Медицинский работник*</a:t>
                      </a:r>
                    </a:p>
                  </a:txBody>
                  <a:tcPr marL="360000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Ввод данных по медицинскому освидетельствованию. Редактирование «своих» медицинских освидетельствований. Подписание СЭМД с помощью ЭП. Просмотр данных по медицинским освидетельствованиям</a:t>
                      </a:r>
                    </a:p>
                  </a:txBody>
                  <a:tcPr marL="360000" marR="9525" marT="952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48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Администратор МО </a:t>
                      </a:r>
                    </a:p>
                  </a:txBody>
                  <a:tcPr marL="360000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Просмотр всех данных по «своей» медицинской организации</a:t>
                      </a:r>
                    </a:p>
                  </a:txBody>
                  <a:tcPr marL="360000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10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Региональный администратор </a:t>
                      </a:r>
                    </a:p>
                  </a:txBody>
                  <a:tcPr marL="360000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Просмотр информации в разрезе медицинских организаций «своего» субъекта Российской Федерации</a:t>
                      </a:r>
                    </a:p>
                  </a:txBody>
                  <a:tcPr marL="360000" marR="9525" marT="952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2E6D4F5-0B0A-4AF2-B25B-7332725AF733}"/>
              </a:ext>
            </a:extLst>
          </p:cNvPr>
          <p:cNvSpPr txBox="1"/>
          <p:nvPr/>
        </p:nvSpPr>
        <p:spPr>
          <a:xfrm>
            <a:off x="215629" y="4749545"/>
            <a:ext cx="11821653" cy="1826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ea typeface="Tahoma" panose="020B0604030504040204" pitchFamily="34" charset="0"/>
                <a:cs typeface="Tahoma" panose="020B0604030504040204" pitchFamily="34" charset="0"/>
              </a:rPr>
              <a:t>Для начала работы в РМО необходимо подать заявку посредством разработанной формы Сводов «РМО. Заявки на предоставление доступа»: </a:t>
            </a:r>
            <a:r>
              <a:rPr lang="ru-RU" sz="1600" u="sng" dirty="0"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https://svody.egisz.rosminzdrav.ru/</a:t>
            </a:r>
            <a:r>
              <a:rPr lang="en-US" sz="1600" u="sng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ea typeface="Tahoma" panose="020B0604030504040204" pitchFamily="34" charset="0"/>
                <a:cs typeface="Tahoma" panose="020B0604030504040204" pitchFamily="34" charset="0"/>
              </a:rPr>
              <a:t>Если доступа к сводам нету, то необходимо подать заявку на получение доступа к форме сводов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ea typeface="Tahoma" panose="020B0604030504040204" pitchFamily="34" charset="0"/>
                <a:cs typeface="Tahoma" panose="020B0604030504040204" pitchFamily="34" charset="0"/>
              </a:rPr>
              <a:t>Инструкция по заполнению формы Сводов подачи заявок на доступ к РМО –</a:t>
            </a:r>
            <a:r>
              <a:rPr lang="ru-RU" sz="16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u="sng" dirty="0"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https://portal.egisz.rosminzdrav.ru/materials/3559</a:t>
            </a:r>
            <a:endParaRPr lang="ru-RU" sz="1600" u="sng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ea typeface="Tahoma" panose="020B0604030504040204" pitchFamily="34" charset="0"/>
                <a:cs typeface="Tahoma" panose="020B0604030504040204" pitchFamily="34" charset="0"/>
              </a:rPr>
              <a:t>Видеоролики размещены по ссылке: </a:t>
            </a:r>
            <a:r>
              <a:rPr lang="en-US" sz="1600" u="sng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https://portal.egisz.rosminzdrav.ru/materials/4069</a:t>
            </a:r>
            <a:r>
              <a:rPr lang="ru-RU" sz="1600" u="sng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u="sng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https://portal.egisz.rosminzdrav.ru/materials/4067</a:t>
            </a:r>
            <a:endParaRPr lang="ru-RU" sz="1600" u="sng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ea typeface="Tahoma" panose="020B0604030504040204" pitchFamily="34" charset="0"/>
                <a:cs typeface="Tahoma" panose="020B0604030504040204" pitchFamily="34" charset="0"/>
              </a:rPr>
              <a:t>Инструкции по работе с РМО: </a:t>
            </a:r>
            <a:r>
              <a:rPr lang="en-US" sz="1600" u="sng" dirty="0"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https://portal.egisz.rosminzdrav.ru/materials/4063</a:t>
            </a:r>
            <a:r>
              <a:rPr lang="ru-RU" sz="1600" u="sng" dirty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u="sng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u="sng" dirty="0"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https://portal.egisz.rosminzdrav.ru/materials/4061</a:t>
            </a:r>
            <a:endParaRPr lang="ru-RU" sz="1600" u="sng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ru-RU" sz="1600" u="sng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632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09221" cy="1021278"/>
          </a:xfrm>
          <a:prstGeom prst="rect">
            <a:avLst/>
          </a:prstGeom>
          <a:solidFill>
            <a:srgbClr val="546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015308"/>
            <a:ext cx="1220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427" y="468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" name="TextBox 35"/>
          <p:cNvSpPr txBox="1">
            <a:spLocks noChangeArrowheads="1"/>
          </p:cNvSpPr>
          <p:nvPr/>
        </p:nvSpPr>
        <p:spPr bwMode="auto">
          <a:xfrm>
            <a:off x="1067979" y="329983"/>
            <a:ext cx="9849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РМО. Реестр медицинских освидетельствований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40914" y="1059085"/>
            <a:ext cx="416308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1. </a:t>
            </a:r>
            <a:r>
              <a:rPr lang="ru-RU" sz="1600" dirty="0"/>
              <a:t>Элементы фильтрации и поиска позволяют найти результаты по Виду медицинского документа, Серии и номеру документа, Даты выдачи, Статусу документа, а также по СНИЛС, ФИО пациента, автора документа и заверяющего. </a:t>
            </a:r>
          </a:p>
          <a:p>
            <a:pPr>
              <a:spcBef>
                <a:spcPts val="600"/>
              </a:spcBef>
            </a:pPr>
            <a:r>
              <a:rPr lang="ru-RU" sz="1600" b="1" dirty="0"/>
              <a:t>2.</a:t>
            </a:r>
            <a:r>
              <a:rPr lang="ru-RU" sz="1600" dirty="0"/>
              <a:t> Для активации поиска СЭМД по выбранным параметрам необходимо нажать на кнопку «Найти», а для сброса элементов фильтрации нажать на кнопку «Сбросить».</a:t>
            </a:r>
          </a:p>
          <a:p>
            <a:pPr>
              <a:spcBef>
                <a:spcPts val="600"/>
              </a:spcBef>
            </a:pPr>
            <a:r>
              <a:rPr lang="ru-RU" sz="1600" b="1" dirty="0"/>
              <a:t>3. </a:t>
            </a:r>
            <a:r>
              <a:rPr lang="ru-RU" sz="1600" dirty="0"/>
              <a:t>Результаты поиска отображаются в табличном виде с данными Статуса, Дата выдачи, Вида документа, Серии и номера документа и др. </a:t>
            </a:r>
          </a:p>
          <a:p>
            <a:pPr>
              <a:spcBef>
                <a:spcPts val="600"/>
              </a:spcBef>
            </a:pPr>
            <a:r>
              <a:rPr lang="ru-RU" sz="1600" b="1" dirty="0"/>
              <a:t>4. </a:t>
            </a:r>
            <a:r>
              <a:rPr lang="ru-RU" sz="1600" dirty="0"/>
              <a:t>Кнопки этого блока слева направо: убирают элементы фильтрации, выбор отображения столбцов п.3, обновление результатов поиска и выбор количества записей.</a:t>
            </a:r>
          </a:p>
          <a:p>
            <a:pPr>
              <a:spcBef>
                <a:spcPts val="600"/>
              </a:spcBef>
            </a:pPr>
            <a:r>
              <a:rPr lang="ru-RU" sz="1600" b="1" dirty="0"/>
              <a:t>5. </a:t>
            </a:r>
            <a:r>
              <a:rPr lang="ru-RU" sz="1600" dirty="0"/>
              <a:t>Кнопка «</a:t>
            </a:r>
            <a:r>
              <a:rPr lang="ru-RU" sz="1600" b="1" dirty="0"/>
              <a:t>Создать</a:t>
            </a:r>
            <a:r>
              <a:rPr lang="ru-RU" sz="1600" dirty="0"/>
              <a:t>» активирует форму «Создание нового заключения»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88F85BC-2C8B-4B5A-A3EB-D1965E20F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7" y="1329259"/>
            <a:ext cx="7962487" cy="51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382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09221" cy="1021278"/>
          </a:xfrm>
          <a:prstGeom prst="rect">
            <a:avLst/>
          </a:prstGeom>
          <a:solidFill>
            <a:srgbClr val="546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015308"/>
            <a:ext cx="1220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427" y="468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" name="TextBox 35"/>
          <p:cNvSpPr txBox="1">
            <a:spLocks noChangeArrowheads="1"/>
          </p:cNvSpPr>
          <p:nvPr/>
        </p:nvSpPr>
        <p:spPr bwMode="auto">
          <a:xfrm>
            <a:off x="1067979" y="329983"/>
            <a:ext cx="9849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РМО. Создание нового заключения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1000" y="1059085"/>
            <a:ext cx="416573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</a:rPr>
              <a:t>1</a:t>
            </a:r>
            <a:r>
              <a:rPr lang="ru-RU" sz="1600" dirty="0">
                <a:solidFill>
                  <a:srgbClr val="000000"/>
                </a:solidFill>
              </a:rPr>
              <a:t>. Выбор «медицинское заключения об отсутствии медицинских противопоказаний к владению оружием»  либо «медицинское заключение об отсутствии в организме человека наркотических средств»</a:t>
            </a:r>
            <a:r>
              <a:rPr lang="en-US" sz="1600" dirty="0">
                <a:solidFill>
                  <a:srgbClr val="000000"/>
                </a:solidFill>
              </a:rPr>
              <a:t>;</a:t>
            </a:r>
            <a:endParaRPr lang="ru-RU" sz="16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600" b="1" dirty="0"/>
              <a:t>2</a:t>
            </a:r>
            <a:r>
              <a:rPr lang="ru-RU" sz="1600" dirty="0"/>
              <a:t>. Выбор документа удостоверяющего пользователя из доступных: Паспорт гражданина РФ </a:t>
            </a:r>
            <a:r>
              <a:rPr lang="ru-RU" sz="1600" b="1" dirty="0"/>
              <a:t>по умолчанию</a:t>
            </a:r>
            <a:r>
              <a:rPr lang="ru-RU" sz="1600" dirty="0"/>
              <a:t>, Военный билет, Дипломатический паспорт, Заграничный паспорт РФ, Служебный паспорт, Удостоверение личности военнослужащего РФ. </a:t>
            </a:r>
          </a:p>
          <a:p>
            <a:pPr>
              <a:spcBef>
                <a:spcPts val="600"/>
              </a:spcBef>
            </a:pPr>
            <a:r>
              <a:rPr lang="ru-RU" sz="1600" dirty="0"/>
              <a:t>Поля СНИЛС, Дата Рождения, Серия и номер документа проходят ФЛК по введенным данным и сообщают о корректности ввода.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Поля </a:t>
            </a:r>
            <a:r>
              <a:rPr lang="ru-RU" sz="1600" b="1" dirty="0"/>
              <a:t>помеченные *</a:t>
            </a:r>
            <a:r>
              <a:rPr lang="ru-RU" sz="1600" dirty="0"/>
              <a:t> являются обязательным для заполнения.</a:t>
            </a:r>
          </a:p>
          <a:p>
            <a:r>
              <a:rPr lang="ru-RU" sz="1600" b="1" dirty="0"/>
              <a:t>3</a:t>
            </a:r>
            <a:r>
              <a:rPr lang="ru-RU" sz="1600" dirty="0"/>
              <a:t>. Для формирования СЭМД необходимо нажать на кнопку «</a:t>
            </a:r>
            <a:r>
              <a:rPr lang="ru-RU" sz="1600" b="1" dirty="0"/>
              <a:t>Сохранить</a:t>
            </a:r>
            <a:r>
              <a:rPr lang="ru-RU" sz="1600" dirty="0"/>
              <a:t>», для отмены «Закрыть»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EDAB7FC-3C96-4C62-BDCF-9AC9120A4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2" y="1049659"/>
            <a:ext cx="7824461" cy="562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288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09221" cy="1021278"/>
          </a:xfrm>
          <a:prstGeom prst="rect">
            <a:avLst/>
          </a:prstGeom>
          <a:solidFill>
            <a:srgbClr val="546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015308"/>
            <a:ext cx="1220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427" y="468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TextBox 35"/>
          <p:cNvSpPr txBox="1">
            <a:spLocks noChangeArrowheads="1"/>
          </p:cNvSpPr>
          <p:nvPr/>
        </p:nvSpPr>
        <p:spPr bwMode="auto">
          <a:xfrm>
            <a:off x="1067979" y="329983"/>
            <a:ext cx="9849737" cy="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РМО. Карточка заполнения СЭМД. Раздел «Сведения о документе»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600" dirty="0"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(Основные характеристики)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65A0755-1E48-4DD8-A844-AC97233DB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9" y="1300523"/>
            <a:ext cx="7992520" cy="50406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BB94F13-F356-4DD0-A1F0-881602859F50}"/>
              </a:ext>
            </a:extLst>
          </p:cNvPr>
          <p:cNvSpPr txBox="1"/>
          <p:nvPr/>
        </p:nvSpPr>
        <p:spPr>
          <a:xfrm>
            <a:off x="8000999" y="1059085"/>
            <a:ext cx="4203001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</a:rPr>
              <a:t>1</a:t>
            </a:r>
            <a:r>
              <a:rPr lang="ru-RU" sz="1600" dirty="0">
                <a:solidFill>
                  <a:srgbClr val="000000"/>
                </a:solidFill>
              </a:rPr>
              <a:t>. Форма заполнения СЭМД состоит из четырех разделов: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0000"/>
                </a:solidFill>
              </a:rPr>
              <a:t>Сведения о документе</a:t>
            </a:r>
            <a:r>
              <a:rPr lang="en-US" sz="1600" dirty="0">
                <a:solidFill>
                  <a:srgbClr val="000000"/>
                </a:solidFill>
              </a:rPr>
              <a:t>;</a:t>
            </a:r>
            <a:endParaRPr lang="ru-RU" sz="160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0000"/>
                </a:solidFill>
              </a:rPr>
              <a:t>Информация о пациенте</a:t>
            </a:r>
            <a:r>
              <a:rPr lang="en-US" sz="1600" dirty="0">
                <a:solidFill>
                  <a:srgbClr val="000000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0000"/>
                </a:solidFill>
              </a:rPr>
              <a:t>Связанные документы</a:t>
            </a:r>
            <a:r>
              <a:rPr lang="en-US" sz="1600" dirty="0">
                <a:solidFill>
                  <a:srgbClr val="000000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00000"/>
                </a:solidFill>
              </a:rPr>
              <a:t>Источник оплаты.</a:t>
            </a:r>
          </a:p>
          <a:p>
            <a:pPr>
              <a:spcBef>
                <a:spcPts val="600"/>
              </a:spcBef>
            </a:pPr>
            <a:r>
              <a:rPr lang="ru-RU" sz="1600" b="1" dirty="0"/>
              <a:t>2</a:t>
            </a:r>
            <a:r>
              <a:rPr lang="ru-RU" sz="1600" dirty="0"/>
              <a:t>. В разделе «Сведения о документе первый блок заполняется основными характеристиками о СЭМД:</a:t>
            </a:r>
          </a:p>
          <a:p>
            <a:pPr>
              <a:spcBef>
                <a:spcPts val="600"/>
              </a:spcBef>
            </a:pPr>
            <a:r>
              <a:rPr lang="ru-RU" sz="1600" b="1" dirty="0"/>
              <a:t>Вид медицинского документа </a:t>
            </a:r>
            <a:r>
              <a:rPr lang="ru-RU" sz="1600" dirty="0" err="1"/>
              <a:t>предзаполняется</a:t>
            </a:r>
            <a:r>
              <a:rPr lang="ru-RU" sz="1600" dirty="0"/>
              <a:t> из формы создания</a:t>
            </a:r>
            <a:r>
              <a:rPr lang="en-US" sz="1600" dirty="0"/>
              <a:t>;</a:t>
            </a:r>
            <a:endParaRPr lang="ru-RU" sz="1600" dirty="0"/>
          </a:p>
          <a:p>
            <a:pPr>
              <a:spcBef>
                <a:spcPts val="600"/>
              </a:spcBef>
            </a:pPr>
            <a:r>
              <a:rPr lang="ru-RU" sz="1600" b="1" dirty="0"/>
              <a:t>Серия и номер документа </a:t>
            </a:r>
            <a:r>
              <a:rPr lang="ru-RU" sz="1600" dirty="0"/>
              <a:t>заполняются в соответствии с внутренними номерам ведения в МО</a:t>
            </a:r>
            <a:r>
              <a:rPr lang="en-US" sz="1600" dirty="0"/>
              <a:t>;</a:t>
            </a:r>
          </a:p>
          <a:p>
            <a:pPr>
              <a:spcBef>
                <a:spcPts val="600"/>
              </a:spcBef>
            </a:pPr>
            <a:r>
              <a:rPr lang="ru-RU" sz="1600" b="1" dirty="0"/>
              <a:t>Дата выдачи документа</a:t>
            </a:r>
            <a:r>
              <a:rPr lang="ru-RU" sz="1600" dirty="0"/>
              <a:t> автоматически текущая дата</a:t>
            </a:r>
            <a:r>
              <a:rPr lang="en-US" sz="1600" dirty="0"/>
              <a:t>/</a:t>
            </a:r>
            <a:r>
              <a:rPr lang="ru-RU" sz="1600" dirty="0"/>
              <a:t>время – доступно для</a:t>
            </a:r>
            <a:r>
              <a:rPr lang="en-US" sz="1600" dirty="0"/>
              <a:t>;</a:t>
            </a:r>
            <a:endParaRPr lang="ru-RU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Поля с (</a:t>
            </a:r>
            <a:r>
              <a:rPr lang="ru-RU" sz="1600" b="1" dirty="0"/>
              <a:t>*) </a:t>
            </a:r>
            <a:r>
              <a:rPr lang="ru-RU" sz="1600" dirty="0"/>
              <a:t>- обязательные для заполнения.</a:t>
            </a:r>
            <a:endParaRPr lang="en-US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После заполнения данного блока надо прокрутить вниз для заполнения следующего блока «Медицинская организация выдавшая документ»</a:t>
            </a:r>
          </a:p>
        </p:txBody>
      </p:sp>
    </p:spTree>
    <p:extLst>
      <p:ext uri="{BB962C8B-B14F-4D97-AF65-F5344CB8AC3E}">
        <p14:creationId xmlns:p14="http://schemas.microsoft.com/office/powerpoint/2010/main" xmlns="" val="1401281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09221" cy="1021278"/>
          </a:xfrm>
          <a:prstGeom prst="rect">
            <a:avLst/>
          </a:prstGeom>
          <a:solidFill>
            <a:srgbClr val="546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015308"/>
            <a:ext cx="1220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427" y="468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" name="TextBox 35"/>
          <p:cNvSpPr txBox="1">
            <a:spLocks noChangeArrowheads="1"/>
          </p:cNvSpPr>
          <p:nvPr/>
        </p:nvSpPr>
        <p:spPr bwMode="auto">
          <a:xfrm>
            <a:off x="1067979" y="329983"/>
            <a:ext cx="9849737" cy="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РМО. Карточка заполнения СЭМД. Раздел «Сведения о документе»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600" dirty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Медицинская организация выдавшая документ</a:t>
            </a:r>
            <a:r>
              <a:rPr lang="ru-RU" altLang="ru-RU" sz="1600" dirty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B30E12D-213B-4F77-92FC-1A19E1C83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7" y="1329259"/>
            <a:ext cx="7922572" cy="45889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5FD116-0DC2-42DF-8F6B-C7D22F5E6356}"/>
              </a:ext>
            </a:extLst>
          </p:cNvPr>
          <p:cNvSpPr txBox="1"/>
          <p:nvPr/>
        </p:nvSpPr>
        <p:spPr>
          <a:xfrm>
            <a:off x="8000999" y="1122896"/>
            <a:ext cx="4203001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</a:rPr>
              <a:t>1</a:t>
            </a:r>
            <a:r>
              <a:rPr lang="ru-RU" sz="1600" dirty="0">
                <a:solidFill>
                  <a:srgbClr val="000000"/>
                </a:solidFill>
              </a:rPr>
              <a:t>. Поля «</a:t>
            </a:r>
            <a:r>
              <a:rPr lang="ru-RU" sz="1600" b="1" dirty="0">
                <a:solidFill>
                  <a:srgbClr val="000000"/>
                </a:solidFill>
              </a:rPr>
              <a:t>Лицензия МО</a:t>
            </a:r>
            <a:r>
              <a:rPr lang="ru-RU" sz="1600" dirty="0">
                <a:solidFill>
                  <a:srgbClr val="000000"/>
                </a:solidFill>
              </a:rPr>
              <a:t>» и «</a:t>
            </a:r>
            <a:r>
              <a:rPr lang="ru-RU" sz="1600" b="1" dirty="0">
                <a:solidFill>
                  <a:srgbClr val="000000"/>
                </a:solidFill>
              </a:rPr>
              <a:t>Дата регистрации»</a:t>
            </a:r>
            <a:r>
              <a:rPr lang="ru-RU" sz="1600" dirty="0">
                <a:solidFill>
                  <a:srgbClr val="000000"/>
                </a:solidFill>
              </a:rPr>
              <a:t> обязательны для заполнения, вводятся вручную с клавиатуры.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Поля «</a:t>
            </a:r>
            <a:r>
              <a:rPr lang="ru-RU" sz="1600" b="1" dirty="0"/>
              <a:t>Медицинская организация</a:t>
            </a:r>
            <a:r>
              <a:rPr lang="ru-RU" sz="1600" dirty="0"/>
              <a:t>», «</a:t>
            </a:r>
            <a:r>
              <a:rPr lang="ru-RU" sz="1600" b="1" dirty="0"/>
              <a:t>Адрес организации</a:t>
            </a:r>
            <a:r>
              <a:rPr lang="ru-RU" sz="1600" dirty="0"/>
              <a:t>», «</a:t>
            </a:r>
            <a:r>
              <a:rPr lang="ru-RU" sz="1600" b="1" dirty="0"/>
              <a:t>Реквизит</a:t>
            </a:r>
            <a:r>
              <a:rPr lang="ru-RU" sz="1600" dirty="0"/>
              <a:t>» и «</a:t>
            </a:r>
            <a:r>
              <a:rPr lang="ru-RU" sz="1600" b="1" dirty="0"/>
              <a:t>Код</a:t>
            </a:r>
            <a:r>
              <a:rPr lang="ru-RU" sz="1600" dirty="0"/>
              <a:t>» </a:t>
            </a:r>
            <a:r>
              <a:rPr lang="ru-RU" sz="1600" dirty="0" err="1"/>
              <a:t>предзаполняются</a:t>
            </a:r>
            <a:r>
              <a:rPr lang="ru-RU" sz="1600" dirty="0"/>
              <a:t> автоматически сведениями организации сотрудника, авторизовавшегося в системе.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Структурное подразделение указывается при его наличии сотрудником заполняющим СЭМД.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Телефон, Факс, Сайт, необязательны при заполнении.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Поля с (</a:t>
            </a:r>
            <a:r>
              <a:rPr lang="ru-RU" sz="1600" b="1" dirty="0"/>
              <a:t>*) </a:t>
            </a:r>
            <a:r>
              <a:rPr lang="ru-RU" sz="1600" dirty="0"/>
              <a:t>- обязательные для заполнения.</a:t>
            </a:r>
            <a:endParaRPr lang="en-US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После заполнения данного блока надо прокрутить вниз для заполнения следующего блока «Медицинская организация, владелец оригинала документа» и «Документ составил»</a:t>
            </a:r>
          </a:p>
        </p:txBody>
      </p:sp>
    </p:spTree>
    <p:extLst>
      <p:ext uri="{BB962C8B-B14F-4D97-AF65-F5344CB8AC3E}">
        <p14:creationId xmlns:p14="http://schemas.microsoft.com/office/powerpoint/2010/main" xmlns="" val="1603291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09221" cy="1021278"/>
          </a:xfrm>
          <a:prstGeom prst="rect">
            <a:avLst/>
          </a:prstGeom>
          <a:solidFill>
            <a:srgbClr val="546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015308"/>
            <a:ext cx="1220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427" y="468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" name="TextBox 35"/>
          <p:cNvSpPr txBox="1">
            <a:spLocks noChangeArrowheads="1"/>
          </p:cNvSpPr>
          <p:nvPr/>
        </p:nvSpPr>
        <p:spPr bwMode="auto">
          <a:xfrm>
            <a:off x="1067979" y="329983"/>
            <a:ext cx="9849737" cy="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РМО. Карточка заполнения СЭМД. Раздел «Сведения о документе»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600" dirty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(«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Медицинская организация, владелец оригинала документа» и «документ составил»</a:t>
            </a:r>
            <a:r>
              <a:rPr lang="ru-RU" altLang="ru-RU" sz="1600" dirty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4E15EA4-4EC6-4A48-9C7B-ED245BFB8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7" y="1101467"/>
            <a:ext cx="8549726" cy="55957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46DCA21-D2E2-4CD2-BA8A-358D8C24DE87}"/>
              </a:ext>
            </a:extLst>
          </p:cNvPr>
          <p:cNvSpPr txBox="1"/>
          <p:nvPr/>
        </p:nvSpPr>
        <p:spPr>
          <a:xfrm>
            <a:off x="8628153" y="1167815"/>
            <a:ext cx="3239169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>
                <a:solidFill>
                  <a:srgbClr val="000000"/>
                </a:solidFill>
              </a:rPr>
              <a:t>Блок «</a:t>
            </a:r>
            <a:r>
              <a:rPr lang="ru-RU" sz="1600" b="1" dirty="0"/>
              <a:t>Медицинская организация, владелец оригинала документа</a:t>
            </a:r>
            <a:r>
              <a:rPr lang="ru-RU" sz="1600" dirty="0">
                <a:solidFill>
                  <a:srgbClr val="000000"/>
                </a:solidFill>
              </a:rPr>
              <a:t>»</a:t>
            </a:r>
            <a:r>
              <a:rPr lang="ru-RU" sz="1600" dirty="0"/>
              <a:t> заполняется автоматически сведениями текущей МО.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1600" dirty="0"/>
              <a:t>Блок «</a:t>
            </a:r>
            <a:r>
              <a:rPr lang="ru-RU" sz="1600" b="1" dirty="0"/>
              <a:t>Документ составил</a:t>
            </a:r>
            <a:r>
              <a:rPr lang="ru-RU" sz="1600" dirty="0"/>
              <a:t>» заполняются автоматически сведениями работника авторизовавшегося в системе.</a:t>
            </a:r>
            <a:endParaRPr lang="en-US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После заполнения данного блока надо прокрутить вниз для заполнения следующего блока «Документ заверил»</a:t>
            </a:r>
          </a:p>
        </p:txBody>
      </p:sp>
    </p:spTree>
    <p:extLst>
      <p:ext uri="{BB962C8B-B14F-4D97-AF65-F5344CB8AC3E}">
        <p14:creationId xmlns:p14="http://schemas.microsoft.com/office/powerpoint/2010/main" xmlns="" val="3481152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09221" cy="1021278"/>
          </a:xfrm>
          <a:prstGeom prst="rect">
            <a:avLst/>
          </a:prstGeom>
          <a:solidFill>
            <a:srgbClr val="546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015308"/>
            <a:ext cx="1220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427" y="468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" name="TextBox 35"/>
          <p:cNvSpPr txBox="1">
            <a:spLocks noChangeArrowheads="1"/>
          </p:cNvSpPr>
          <p:nvPr/>
        </p:nvSpPr>
        <p:spPr bwMode="auto">
          <a:xfrm>
            <a:off x="887648" y="46810"/>
            <a:ext cx="9849737" cy="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РМО. Карточка заполнения СЭМД. Раздел «Сведения о документе»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600" dirty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«Документ заверил»</a:t>
            </a:r>
            <a:r>
              <a:rPr lang="ru-RU" altLang="ru-RU" sz="1600" dirty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5085" y="1568879"/>
            <a:ext cx="361405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Нажав на кнопку «</a:t>
            </a:r>
            <a:r>
              <a:rPr lang="ru-RU" b="1" dirty="0"/>
              <a:t>Выбрать</a:t>
            </a:r>
            <a:r>
              <a:rPr lang="ru-RU" dirty="0"/>
              <a:t>» откроется модальное окно, в котором необходимо выбрать сотрудника, подтверждающего корректность введенных данных своей подписью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dirty="0"/>
              <a:t>После ввода всех данных в разделе «Сведения о документе» требуется сохранить данные нажав на кнопку «</a:t>
            </a:r>
            <a:r>
              <a:rPr lang="ru-RU" b="1" dirty="0"/>
              <a:t>Сохранить изменения</a:t>
            </a:r>
            <a:r>
              <a:rPr lang="ru-RU" dirty="0"/>
              <a:t>» и перейти к разделу «Информация о пациенте».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7A7741-B113-41D4-AF1D-CDA6EF0D3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468"/>
            <a:ext cx="8139058" cy="471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51725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14753</TotalTime>
  <Words>1939</Words>
  <Application>Microsoft Office PowerPoint</Application>
  <PresentationFormat>Произвольный</PresentationFormat>
  <Paragraphs>163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Верхунова</dc:creator>
  <cp:lastModifiedBy>Nik</cp:lastModifiedBy>
  <cp:revision>939</cp:revision>
  <cp:lastPrinted>2016-07-01T17:15:19Z</cp:lastPrinted>
  <dcterms:created xsi:type="dcterms:W3CDTF">2016-01-29T10:45:09Z</dcterms:created>
  <dcterms:modified xsi:type="dcterms:W3CDTF">2022-03-30T12:30:42Z</dcterms:modified>
</cp:coreProperties>
</file>